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embeddedFontLst>
    <p:embeddedFont>
      <p:font typeface="Barlow"/>
      <p:regular r:id="rId12"/>
    </p:embeddedFont>
    <p:embeddedFont>
      <p:font typeface="Barlow"/>
      <p:regular r:id="rId13"/>
    </p:embeddedFont>
    <p:embeddedFont>
      <p:font typeface="Barlow"/>
      <p:regular r:id="rId14"/>
    </p:embeddedFont>
    <p:embeddedFont>
      <p:font typeface="Barlow"/>
      <p:regular r:id="rId15"/>
    </p:embeddedFont>
    <p:embeddedFont>
      <p:font typeface="Montserrat"/>
      <p:regular r:id="rId16"/>
    </p:embeddedFont>
    <p:embeddedFont>
      <p:font typeface="Montserrat"/>
      <p:regular r:id="rId17"/>
    </p:embeddedFont>
    <p:embeddedFont>
      <p:font typeface="Montserrat"/>
      <p:regular r:id="rId18"/>
    </p:embeddedFont>
    <p:embeddedFont>
      <p:font typeface="Montserrat"/>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font" Target="fonts/font5.fntdata"/><Relationship Id="rId17" Type="http://schemas.openxmlformats.org/officeDocument/2006/relationships/font" Target="fonts/font6.fntdata"/><Relationship Id="rId18" Type="http://schemas.openxmlformats.org/officeDocument/2006/relationships/font" Target="fonts/font7.fntdata"/><Relationship Id="rId1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2.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svg"/><Relationship Id="rId10" Type="http://schemas.openxmlformats.org/officeDocument/2006/relationships/slideLayout" Target="../slideLayouts/slideLayout3.xml"/><Relationship Id="rId11"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svg"/><Relationship Id="rId12" Type="http://schemas.openxmlformats.org/officeDocument/2006/relationships/image" Target="../media/image-3-12.png"/><Relationship Id="rId13" Type="http://schemas.openxmlformats.org/officeDocument/2006/relationships/image" Target="../media/image-3-13.svg"/><Relationship Id="rId14" Type="http://schemas.openxmlformats.org/officeDocument/2006/relationships/image" Target="../media/image-3-14.png"/><Relationship Id="rId15" Type="http://schemas.openxmlformats.org/officeDocument/2006/relationships/image" Target="../media/image-3-15.svg"/><Relationship Id="rId16" Type="http://schemas.openxmlformats.org/officeDocument/2006/relationships/slideLayout" Target="../slideLayouts/slideLayout4.xml"/><Relationship Id="rId1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1842492"/>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Revenue At Risk</a:t>
            </a:r>
            <a:endParaRPr lang="en-US" sz="4450" dirty="0"/>
          </a:p>
        </p:txBody>
      </p:sp>
      <p:sp>
        <p:nvSpPr>
          <p:cNvPr id="4" name="Text 1"/>
          <p:cNvSpPr/>
          <p:nvPr/>
        </p:nvSpPr>
        <p:spPr>
          <a:xfrm>
            <a:off x="6244709" y="2880122"/>
            <a:ext cx="7627382" cy="277297"/>
          </a:xfrm>
          <a:prstGeom prst="rect">
            <a:avLst/>
          </a:prstGeom>
          <a:noFill/>
          <a:ln/>
        </p:spPr>
        <p:txBody>
          <a:bodyPr wrap="none" lIns="0" tIns="0" rIns="0" bIns="0" rtlCol="0" anchor="t"/>
          <a:lstStyle/>
          <a:p>
            <a:pPr algn="l" indent="0" marL="0">
              <a:lnSpc>
                <a:spcPts val="2150"/>
              </a:lnSpc>
              <a:buNone/>
            </a:pPr>
            <a:r>
              <a:rPr lang="en-US" sz="1350" dirty="0">
                <a:solidFill>
                  <a:srgbClr val="808080"/>
                </a:solidFill>
                <a:latin typeface="Montserrat" pitchFamily="34" charset="0"/>
                <a:ea typeface="Montserrat" pitchFamily="34" charset="-122"/>
                <a:cs typeface="Montserrat" pitchFamily="34" charset="-120"/>
              </a:rPr>
              <a:t>WIDE WORLD IMPORTERS</a:t>
            </a:r>
            <a:endParaRPr lang="en-US" sz="1350" dirty="0"/>
          </a:p>
        </p:txBody>
      </p:sp>
      <p:sp>
        <p:nvSpPr>
          <p:cNvPr id="5" name="Shape 2"/>
          <p:cNvSpPr/>
          <p:nvPr/>
        </p:nvSpPr>
        <p:spPr>
          <a:xfrm>
            <a:off x="6244709" y="3401139"/>
            <a:ext cx="3705344" cy="1562814"/>
          </a:xfrm>
          <a:prstGeom prst="roundRect">
            <a:avLst>
              <a:gd name="adj" fmla="val 9362"/>
            </a:avLst>
          </a:prstGeom>
          <a:solidFill>
            <a:srgbClr val="FFFFFF"/>
          </a:solidFill>
          <a:ln w="30480">
            <a:solidFill>
              <a:srgbClr val="BACFDD"/>
            </a:solidFill>
            <a:prstDash val="solid"/>
          </a:ln>
        </p:spPr>
      </p:sp>
      <p:pic>
        <p:nvPicPr>
          <p:cNvPr id="6" name="Image 1" descr="preencoded.png">    </p:cNvPr>
          <p:cNvPicPr>
            <a:picLocks noChangeAspect="1"/>
          </p:cNvPicPr>
          <p:nvPr/>
        </p:nvPicPr>
        <p:blipFill>
          <a:blip r:embed="rId2"/>
          <a:stretch>
            <a:fillRect/>
          </a:stretch>
        </p:blipFill>
        <p:spPr>
          <a:xfrm>
            <a:off x="6214229" y="3401139"/>
            <a:ext cx="121920" cy="1562814"/>
          </a:xfrm>
          <a:prstGeom prst="rect">
            <a:avLst/>
          </a:prstGeom>
        </p:spPr>
      </p:pic>
      <p:sp>
        <p:nvSpPr>
          <p:cNvPr id="7" name="Text 3"/>
          <p:cNvSpPr/>
          <p:nvPr/>
        </p:nvSpPr>
        <p:spPr>
          <a:xfrm>
            <a:off x="6583204" y="3648194"/>
            <a:ext cx="3119795" cy="1068705"/>
          </a:xfrm>
          <a:prstGeom prst="rect">
            <a:avLst/>
          </a:prstGeom>
          <a:noFill/>
          <a:ln/>
        </p:spPr>
        <p:txBody>
          <a:bodyPr wrap="squar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Understand how sales performance has changed over time</a:t>
            </a:r>
            <a:endParaRPr lang="en-US" sz="2200" dirty="0"/>
          </a:p>
        </p:txBody>
      </p:sp>
      <p:sp>
        <p:nvSpPr>
          <p:cNvPr id="8" name="Shape 4"/>
          <p:cNvSpPr/>
          <p:nvPr/>
        </p:nvSpPr>
        <p:spPr>
          <a:xfrm>
            <a:off x="10166628" y="3401139"/>
            <a:ext cx="3705463" cy="1562814"/>
          </a:xfrm>
          <a:prstGeom prst="roundRect">
            <a:avLst>
              <a:gd name="adj" fmla="val 9362"/>
            </a:avLst>
          </a:prstGeom>
          <a:solidFill>
            <a:srgbClr val="FFFFFF"/>
          </a:solidFill>
          <a:ln w="30480">
            <a:solidFill>
              <a:srgbClr val="BACFDD"/>
            </a:solidFill>
            <a:prstDash val="solid"/>
          </a:ln>
        </p:spPr>
      </p:sp>
      <p:pic>
        <p:nvPicPr>
          <p:cNvPr id="9" name="Image 2" descr="preencoded.png">    </p:cNvPr>
          <p:cNvPicPr>
            <a:picLocks noChangeAspect="1"/>
          </p:cNvPicPr>
          <p:nvPr/>
        </p:nvPicPr>
        <p:blipFill>
          <a:blip r:embed="rId3"/>
          <a:stretch>
            <a:fillRect/>
          </a:stretch>
        </p:blipFill>
        <p:spPr>
          <a:xfrm>
            <a:off x="10136148" y="3401139"/>
            <a:ext cx="121920" cy="1562814"/>
          </a:xfrm>
          <a:prstGeom prst="rect">
            <a:avLst/>
          </a:prstGeom>
        </p:spPr>
      </p:pic>
      <p:sp>
        <p:nvSpPr>
          <p:cNvPr id="10" name="Text 5"/>
          <p:cNvSpPr/>
          <p:nvPr/>
        </p:nvSpPr>
        <p:spPr>
          <a:xfrm>
            <a:off x="10505123" y="3648194"/>
            <a:ext cx="3119914" cy="712470"/>
          </a:xfrm>
          <a:prstGeom prst="rect">
            <a:avLst/>
          </a:prstGeom>
          <a:noFill/>
          <a:ln/>
        </p:spPr>
        <p:txBody>
          <a:bodyPr wrap="squar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Use that understanding to inform strategy</a:t>
            </a:r>
            <a:endParaRPr lang="en-US" sz="2200" dirty="0"/>
          </a:p>
        </p:txBody>
      </p:sp>
      <p:sp>
        <p:nvSpPr>
          <p:cNvPr id="11" name="Shape 6"/>
          <p:cNvSpPr/>
          <p:nvPr/>
        </p:nvSpPr>
        <p:spPr>
          <a:xfrm>
            <a:off x="6244709" y="5180528"/>
            <a:ext cx="3705344" cy="1206579"/>
          </a:xfrm>
          <a:prstGeom prst="roundRect">
            <a:avLst>
              <a:gd name="adj" fmla="val 12126"/>
            </a:avLst>
          </a:prstGeom>
          <a:solidFill>
            <a:srgbClr val="FFFFFF"/>
          </a:solidFill>
          <a:ln w="30480">
            <a:solidFill>
              <a:srgbClr val="BACFDD"/>
            </a:solidFill>
            <a:prstDash val="solid"/>
          </a:ln>
        </p:spPr>
      </p:sp>
      <p:pic>
        <p:nvPicPr>
          <p:cNvPr id="12" name="Image 3" descr="preencoded.png">    </p:cNvPr>
          <p:cNvPicPr>
            <a:picLocks noChangeAspect="1"/>
          </p:cNvPicPr>
          <p:nvPr/>
        </p:nvPicPr>
        <p:blipFill>
          <a:blip r:embed="rId4"/>
          <a:stretch>
            <a:fillRect/>
          </a:stretch>
        </p:blipFill>
        <p:spPr>
          <a:xfrm>
            <a:off x="6214229" y="5180528"/>
            <a:ext cx="121920" cy="1206579"/>
          </a:xfrm>
          <a:prstGeom prst="rect">
            <a:avLst/>
          </a:prstGeom>
        </p:spPr>
      </p:pic>
      <p:sp>
        <p:nvSpPr>
          <p:cNvPr id="13" name="Text 7"/>
          <p:cNvSpPr/>
          <p:nvPr/>
        </p:nvSpPr>
        <p:spPr>
          <a:xfrm>
            <a:off x="6583204" y="5427583"/>
            <a:ext cx="3119795" cy="712470"/>
          </a:xfrm>
          <a:prstGeom prst="rect">
            <a:avLst/>
          </a:prstGeom>
          <a:noFill/>
          <a:ln/>
        </p:spPr>
        <p:txBody>
          <a:bodyPr wrap="squar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End with specific recommendations</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945952"/>
            <a:ext cx="9034224" cy="534591"/>
          </a:xfrm>
          <a:prstGeom prst="rect">
            <a:avLst/>
          </a:prstGeom>
          <a:noFill/>
          <a:ln/>
        </p:spPr>
        <p:txBody>
          <a:bodyPr wrap="none" lIns="0" tIns="0" rIns="0" bIns="0" rtlCol="0" anchor="t"/>
          <a:lstStyle/>
          <a:p>
            <a:pPr algn="l" indent="0" marL="0">
              <a:lnSpc>
                <a:spcPts val="4200"/>
              </a:lnSpc>
              <a:buNone/>
            </a:pPr>
            <a:r>
              <a:rPr lang="en-US" sz="3350" b="1" dirty="0">
                <a:solidFill>
                  <a:srgbClr val="2E3C4E"/>
                </a:solidFill>
                <a:latin typeface="Barlow Bold" pitchFamily="34" charset="0"/>
                <a:ea typeface="Barlow Bold" pitchFamily="34" charset="-122"/>
                <a:cs typeface="Barlow Bold" pitchFamily="34" charset="-120"/>
              </a:rPr>
              <a:t>How Sales Performance Has Changed Over Time</a:t>
            </a:r>
            <a:endParaRPr lang="en-US" sz="3350" dirty="0"/>
          </a:p>
        </p:txBody>
      </p:sp>
      <p:sp>
        <p:nvSpPr>
          <p:cNvPr id="3" name="Text 1"/>
          <p:cNvSpPr/>
          <p:nvPr/>
        </p:nvSpPr>
        <p:spPr>
          <a:xfrm>
            <a:off x="758309" y="1724263"/>
            <a:ext cx="13113782" cy="227528"/>
          </a:xfrm>
          <a:prstGeom prst="rect">
            <a:avLst/>
          </a:prstGeom>
          <a:noFill/>
          <a:ln/>
        </p:spPr>
        <p:txBody>
          <a:bodyPr wrap="none" lIns="0" tIns="0" rIns="0" bIns="0" rtlCol="0" anchor="t"/>
          <a:lstStyle/>
          <a:p>
            <a:pPr algn="l" indent="0" marL="0">
              <a:lnSpc>
                <a:spcPts val="1750"/>
              </a:lnSpc>
              <a:buNone/>
            </a:pPr>
            <a:r>
              <a:rPr lang="en-US" sz="1250" dirty="0">
                <a:solidFill>
                  <a:srgbClr val="384653"/>
                </a:solidFill>
                <a:latin typeface="Montserrat" pitchFamily="34" charset="0"/>
                <a:ea typeface="Montserrat" pitchFamily="34" charset="-122"/>
                <a:cs typeface="Montserrat" pitchFamily="34" charset="-120"/>
              </a:rPr>
              <a:t>While overall sales metrics paint a picture of success, a deeper dive into monthly trends reveals significant volatility and concentrated growth areas.</a:t>
            </a:r>
            <a:endParaRPr lang="en-US" sz="1250" dirty="0"/>
          </a:p>
        </p:txBody>
      </p:sp>
      <p:sp>
        <p:nvSpPr>
          <p:cNvPr id="4" name="Text 2"/>
          <p:cNvSpPr/>
          <p:nvPr/>
        </p:nvSpPr>
        <p:spPr>
          <a:xfrm>
            <a:off x="758309" y="2210633"/>
            <a:ext cx="3854768" cy="427553"/>
          </a:xfrm>
          <a:prstGeom prst="rect">
            <a:avLst/>
          </a:prstGeom>
          <a:noFill/>
          <a:ln/>
        </p:spPr>
        <p:txBody>
          <a:bodyPr wrap="none" lIns="0" tIns="0" rIns="0" bIns="0" rtlCol="0" anchor="t"/>
          <a:lstStyle/>
          <a:p>
            <a:pPr algn="l" indent="0" marL="0">
              <a:lnSpc>
                <a:spcPts val="3350"/>
              </a:lnSpc>
              <a:buNone/>
            </a:pPr>
            <a:r>
              <a:rPr lang="en-US" sz="2650" b="1" dirty="0">
                <a:solidFill>
                  <a:srgbClr val="2E3C4E"/>
                </a:solidFill>
                <a:latin typeface="Barlow Bold" pitchFamily="34" charset="0"/>
                <a:ea typeface="Barlow Bold" pitchFamily="34" charset="-122"/>
                <a:cs typeface="Barlow Bold" pitchFamily="34" charset="-120"/>
              </a:rPr>
              <a:t>Overall Sales Look Strong</a:t>
            </a:r>
            <a:endParaRPr lang="en-US" sz="2650" dirty="0"/>
          </a:p>
        </p:txBody>
      </p:sp>
      <p:sp>
        <p:nvSpPr>
          <p:cNvPr id="5" name="Text 3"/>
          <p:cNvSpPr/>
          <p:nvPr/>
        </p:nvSpPr>
        <p:spPr>
          <a:xfrm>
            <a:off x="758309" y="2759988"/>
            <a:ext cx="6358652" cy="227528"/>
          </a:xfrm>
          <a:prstGeom prst="rect">
            <a:avLst/>
          </a:prstGeom>
          <a:noFill/>
          <a:ln/>
        </p:spPr>
        <p:txBody>
          <a:bodyPr wrap="none" lIns="0" tIns="0" rIns="0" bIns="0" rtlCol="0" anchor="t"/>
          <a:lstStyle/>
          <a:p>
            <a:pPr algn="l" marL="342900" indent="-342900">
              <a:lnSpc>
                <a:spcPts val="1750"/>
              </a:lnSpc>
              <a:buSzPct val="100000"/>
              <a:buChar char="•"/>
            </a:pPr>
            <a:r>
              <a:rPr lang="en-US" sz="1250" dirty="0">
                <a:solidFill>
                  <a:srgbClr val="384653"/>
                </a:solidFill>
                <a:latin typeface="Montserrat" pitchFamily="34" charset="0"/>
                <a:ea typeface="Montserrat" pitchFamily="34" charset="-122"/>
                <a:cs typeface="Montserrat" pitchFamily="34" charset="-120"/>
              </a:rPr>
              <a:t>Total revenue: </a:t>
            </a:r>
            <a:pPr algn="l" indent="0" marL="0">
              <a:lnSpc>
                <a:spcPts val="1750"/>
              </a:lnSpc>
              <a:buNone/>
            </a:pPr>
            <a:r>
              <a:rPr lang="en-US" sz="1250" b="1" dirty="0">
                <a:solidFill>
                  <a:srgbClr val="384653"/>
                </a:solidFill>
                <a:latin typeface="Montserrat" pitchFamily="34" charset="0"/>
                <a:ea typeface="Montserrat" pitchFamily="34" charset="-122"/>
                <a:cs typeface="Montserrat" pitchFamily="34" charset="-120"/>
              </a:rPr>
              <a:t>$55.82M</a:t>
            </a:r>
            <a:endParaRPr lang="en-US" sz="1250" dirty="0"/>
          </a:p>
        </p:txBody>
      </p:sp>
      <p:sp>
        <p:nvSpPr>
          <p:cNvPr id="6" name="Text 4"/>
          <p:cNvSpPr/>
          <p:nvPr/>
        </p:nvSpPr>
        <p:spPr>
          <a:xfrm>
            <a:off x="758309" y="3030141"/>
            <a:ext cx="6358652" cy="227528"/>
          </a:xfrm>
          <a:prstGeom prst="rect">
            <a:avLst/>
          </a:prstGeom>
          <a:noFill/>
          <a:ln/>
        </p:spPr>
        <p:txBody>
          <a:bodyPr wrap="none" lIns="0" tIns="0" rIns="0" bIns="0" rtlCol="0" anchor="t"/>
          <a:lstStyle/>
          <a:p>
            <a:pPr algn="l" marL="342900" indent="-342900">
              <a:lnSpc>
                <a:spcPts val="1750"/>
              </a:lnSpc>
              <a:buSzPct val="100000"/>
              <a:buChar char="•"/>
            </a:pPr>
            <a:r>
              <a:rPr lang="en-US" sz="1250" dirty="0">
                <a:solidFill>
                  <a:srgbClr val="384653"/>
                </a:solidFill>
                <a:latin typeface="Montserrat" pitchFamily="34" charset="0"/>
                <a:ea typeface="Montserrat" pitchFamily="34" charset="-122"/>
                <a:cs typeface="Montserrat" pitchFamily="34" charset="-120"/>
              </a:rPr>
              <a:t>Over </a:t>
            </a:r>
            <a:pPr algn="l" indent="0" marL="0">
              <a:lnSpc>
                <a:spcPts val="1750"/>
              </a:lnSpc>
              <a:buNone/>
            </a:pPr>
            <a:r>
              <a:rPr lang="en-US" sz="1250" b="1" dirty="0">
                <a:solidFill>
                  <a:srgbClr val="384653"/>
                </a:solidFill>
                <a:latin typeface="Montserrat" pitchFamily="34" charset="0"/>
                <a:ea typeface="Montserrat" pitchFamily="34" charset="-122"/>
                <a:cs typeface="Montserrat" pitchFamily="34" charset="-120"/>
              </a:rPr>
              <a:t>23,000</a:t>
            </a:r>
            <a:pPr algn="l" indent="0" marL="0">
              <a:lnSpc>
                <a:spcPts val="1750"/>
              </a:lnSpc>
              <a:buNone/>
            </a:pPr>
            <a:r>
              <a:rPr lang="en-US" sz="1250" dirty="0">
                <a:solidFill>
                  <a:srgbClr val="384653"/>
                </a:solidFill>
                <a:latin typeface="Montserrat" pitchFamily="34" charset="0"/>
                <a:ea typeface="Montserrat" pitchFamily="34" charset="-122"/>
                <a:cs typeface="Montserrat" pitchFamily="34" charset="-120"/>
              </a:rPr>
              <a:t> orders processed</a:t>
            </a:r>
            <a:endParaRPr lang="en-US" sz="1250" dirty="0"/>
          </a:p>
        </p:txBody>
      </p:sp>
      <p:sp>
        <p:nvSpPr>
          <p:cNvPr id="7" name="Text 5"/>
          <p:cNvSpPr/>
          <p:nvPr/>
        </p:nvSpPr>
        <p:spPr>
          <a:xfrm>
            <a:off x="758309" y="3300293"/>
            <a:ext cx="6358652" cy="227528"/>
          </a:xfrm>
          <a:prstGeom prst="rect">
            <a:avLst/>
          </a:prstGeom>
          <a:noFill/>
          <a:ln/>
        </p:spPr>
        <p:txBody>
          <a:bodyPr wrap="none" lIns="0" tIns="0" rIns="0" bIns="0" rtlCol="0" anchor="t"/>
          <a:lstStyle/>
          <a:p>
            <a:pPr algn="l" marL="342900" indent="-342900">
              <a:lnSpc>
                <a:spcPts val="1750"/>
              </a:lnSpc>
              <a:buSzPct val="100000"/>
              <a:buChar char="•"/>
            </a:pPr>
            <a:r>
              <a:rPr lang="en-US" sz="1250" dirty="0">
                <a:solidFill>
                  <a:srgbClr val="384653"/>
                </a:solidFill>
                <a:latin typeface="Montserrat" pitchFamily="34" charset="0"/>
                <a:ea typeface="Montserrat" pitchFamily="34" charset="-122"/>
                <a:cs typeface="Montserrat" pitchFamily="34" charset="-120"/>
              </a:rPr>
              <a:t>Consistent year-over-year increases</a:t>
            </a:r>
            <a:endParaRPr lang="en-US" sz="1250" dirty="0"/>
          </a:p>
        </p:txBody>
      </p:sp>
      <p:sp>
        <p:nvSpPr>
          <p:cNvPr id="8" name="Text 6"/>
          <p:cNvSpPr/>
          <p:nvPr/>
        </p:nvSpPr>
        <p:spPr>
          <a:xfrm>
            <a:off x="7521059" y="2210633"/>
            <a:ext cx="6214943" cy="427553"/>
          </a:xfrm>
          <a:prstGeom prst="rect">
            <a:avLst/>
          </a:prstGeom>
          <a:noFill/>
          <a:ln/>
        </p:spPr>
        <p:txBody>
          <a:bodyPr wrap="none" lIns="0" tIns="0" rIns="0" bIns="0" rtlCol="0" anchor="t"/>
          <a:lstStyle/>
          <a:p>
            <a:pPr algn="l" indent="0" marL="0">
              <a:lnSpc>
                <a:spcPts val="3350"/>
              </a:lnSpc>
              <a:buNone/>
            </a:pPr>
            <a:r>
              <a:rPr lang="en-US" sz="2650" b="1" dirty="0">
                <a:solidFill>
                  <a:srgbClr val="2E3C4E"/>
                </a:solidFill>
                <a:latin typeface="Barlow Bold" pitchFamily="34" charset="0"/>
                <a:ea typeface="Barlow Bold" pitchFamily="34" charset="-122"/>
                <a:cs typeface="Barlow Bold" pitchFamily="34" charset="-120"/>
              </a:rPr>
              <a:t>But the deeper story appears in the trend</a:t>
            </a:r>
            <a:endParaRPr lang="en-US" sz="2650" dirty="0"/>
          </a:p>
        </p:txBody>
      </p:sp>
      <p:sp>
        <p:nvSpPr>
          <p:cNvPr id="9" name="Text 7"/>
          <p:cNvSpPr/>
          <p:nvPr/>
        </p:nvSpPr>
        <p:spPr>
          <a:xfrm>
            <a:off x="7521059" y="2759988"/>
            <a:ext cx="6358652" cy="227528"/>
          </a:xfrm>
          <a:prstGeom prst="rect">
            <a:avLst/>
          </a:prstGeom>
          <a:noFill/>
          <a:ln/>
        </p:spPr>
        <p:txBody>
          <a:bodyPr wrap="none" lIns="0" tIns="0" rIns="0" bIns="0" rtlCol="0" anchor="t"/>
          <a:lstStyle/>
          <a:p>
            <a:pPr algn="l" indent="0" marL="0">
              <a:lnSpc>
                <a:spcPts val="1750"/>
              </a:lnSpc>
              <a:buNone/>
            </a:pPr>
            <a:r>
              <a:rPr lang="en-US" sz="1250" b="1" dirty="0">
                <a:solidFill>
                  <a:srgbClr val="384653"/>
                </a:solidFill>
                <a:latin typeface="Montserrat" pitchFamily="34" charset="0"/>
                <a:ea typeface="Montserrat" pitchFamily="34" charset="-122"/>
                <a:cs typeface="Montserrat" pitchFamily="34" charset="-120"/>
              </a:rPr>
              <a:t>Monthly sales are volatile, not stable:</a:t>
            </a:r>
            <a:endParaRPr lang="en-US" sz="1250" dirty="0"/>
          </a:p>
        </p:txBody>
      </p:sp>
      <p:sp>
        <p:nvSpPr>
          <p:cNvPr id="10" name="Text 8"/>
          <p:cNvSpPr/>
          <p:nvPr/>
        </p:nvSpPr>
        <p:spPr>
          <a:xfrm>
            <a:off x="7521059" y="3097173"/>
            <a:ext cx="6358652" cy="227528"/>
          </a:xfrm>
          <a:prstGeom prst="rect">
            <a:avLst/>
          </a:prstGeom>
          <a:noFill/>
          <a:ln/>
        </p:spPr>
        <p:txBody>
          <a:bodyPr wrap="none" lIns="0" tIns="0" rIns="0" bIns="0" rtlCol="0" anchor="t"/>
          <a:lstStyle/>
          <a:p>
            <a:pPr algn="l" marL="342900" indent="-342900">
              <a:lnSpc>
                <a:spcPts val="1750"/>
              </a:lnSpc>
              <a:buSzPct val="100000"/>
              <a:buChar char="•"/>
            </a:pPr>
            <a:r>
              <a:rPr lang="en-US" sz="1250" dirty="0">
                <a:solidFill>
                  <a:srgbClr val="384653"/>
                </a:solidFill>
                <a:latin typeface="Montserrat" pitchFamily="34" charset="0"/>
                <a:ea typeface="Montserrat" pitchFamily="34" charset="-122"/>
                <a:cs typeface="Montserrat" pitchFamily="34" charset="-120"/>
              </a:rPr>
              <a:t>Sharp spikes in certain months</a:t>
            </a:r>
            <a:endParaRPr lang="en-US" sz="1250" dirty="0"/>
          </a:p>
        </p:txBody>
      </p:sp>
      <p:sp>
        <p:nvSpPr>
          <p:cNvPr id="11" name="Text 9"/>
          <p:cNvSpPr/>
          <p:nvPr/>
        </p:nvSpPr>
        <p:spPr>
          <a:xfrm>
            <a:off x="7521059" y="3367326"/>
            <a:ext cx="6358652" cy="227528"/>
          </a:xfrm>
          <a:prstGeom prst="rect">
            <a:avLst/>
          </a:prstGeom>
          <a:noFill/>
          <a:ln/>
        </p:spPr>
        <p:txBody>
          <a:bodyPr wrap="none" lIns="0" tIns="0" rIns="0" bIns="0" rtlCol="0" anchor="t"/>
          <a:lstStyle/>
          <a:p>
            <a:pPr algn="l" marL="342900" indent="-342900">
              <a:lnSpc>
                <a:spcPts val="1750"/>
              </a:lnSpc>
              <a:buSzPct val="100000"/>
              <a:buChar char="•"/>
            </a:pPr>
            <a:r>
              <a:rPr lang="en-US" sz="1250" dirty="0">
                <a:solidFill>
                  <a:srgbClr val="384653"/>
                </a:solidFill>
                <a:latin typeface="Montserrat" pitchFamily="34" charset="0"/>
                <a:ea typeface="Montserrat" pitchFamily="34" charset="-122"/>
                <a:cs typeface="Montserrat" pitchFamily="34" charset="-120"/>
              </a:rPr>
              <a:t>Noticeable dips in others</a:t>
            </a:r>
            <a:endParaRPr lang="en-US" sz="1250" dirty="0"/>
          </a:p>
        </p:txBody>
      </p:sp>
      <p:sp>
        <p:nvSpPr>
          <p:cNvPr id="12" name="Text 10"/>
          <p:cNvSpPr/>
          <p:nvPr/>
        </p:nvSpPr>
        <p:spPr>
          <a:xfrm>
            <a:off x="7521059" y="3637478"/>
            <a:ext cx="6358652" cy="227528"/>
          </a:xfrm>
          <a:prstGeom prst="rect">
            <a:avLst/>
          </a:prstGeom>
          <a:noFill/>
          <a:ln/>
        </p:spPr>
        <p:txBody>
          <a:bodyPr wrap="none" lIns="0" tIns="0" rIns="0" bIns="0" rtlCol="0" anchor="t"/>
          <a:lstStyle/>
          <a:p>
            <a:pPr algn="l" marL="342900" indent="-342900">
              <a:lnSpc>
                <a:spcPts val="1750"/>
              </a:lnSpc>
              <a:buSzPct val="100000"/>
              <a:buChar char="•"/>
            </a:pPr>
            <a:r>
              <a:rPr lang="en-US" sz="1250" dirty="0">
                <a:solidFill>
                  <a:srgbClr val="384653"/>
                </a:solidFill>
                <a:latin typeface="Montserrat" pitchFamily="34" charset="0"/>
                <a:ea typeface="Montserrat" pitchFamily="34" charset="-122"/>
                <a:cs typeface="Montserrat" pitchFamily="34" charset="-120"/>
              </a:rPr>
              <a:t>Growth is happening, but not predictably</a:t>
            </a:r>
            <a:endParaRPr lang="en-US" sz="1250" dirty="0"/>
          </a:p>
        </p:txBody>
      </p:sp>
      <p:sp>
        <p:nvSpPr>
          <p:cNvPr id="13" name="Shape 11"/>
          <p:cNvSpPr/>
          <p:nvPr/>
        </p:nvSpPr>
        <p:spPr>
          <a:xfrm>
            <a:off x="758309" y="4125897"/>
            <a:ext cx="13113782" cy="27861"/>
          </a:xfrm>
          <a:prstGeom prst="rect">
            <a:avLst/>
          </a:prstGeom>
          <a:solidFill>
            <a:srgbClr val="384653">
              <a:alpha val="50000"/>
            </a:srgbClr>
          </a:solidFill>
          <a:ln/>
        </p:spPr>
      </p:sp>
      <p:sp>
        <p:nvSpPr>
          <p:cNvPr id="14" name="Text 12"/>
          <p:cNvSpPr/>
          <p:nvPr/>
        </p:nvSpPr>
        <p:spPr>
          <a:xfrm>
            <a:off x="758309" y="4336494"/>
            <a:ext cx="4238149" cy="427553"/>
          </a:xfrm>
          <a:prstGeom prst="rect">
            <a:avLst/>
          </a:prstGeom>
          <a:noFill/>
          <a:ln/>
        </p:spPr>
        <p:txBody>
          <a:bodyPr wrap="none" lIns="0" tIns="0" rIns="0" bIns="0" rtlCol="0" anchor="t"/>
          <a:lstStyle/>
          <a:p>
            <a:pPr algn="l" indent="0" marL="0">
              <a:lnSpc>
                <a:spcPts val="3350"/>
              </a:lnSpc>
              <a:buNone/>
            </a:pPr>
            <a:r>
              <a:rPr lang="en-US" sz="2650" b="1" dirty="0">
                <a:solidFill>
                  <a:srgbClr val="2E3C4E"/>
                </a:solidFill>
                <a:latin typeface="Barlow Bold" pitchFamily="34" charset="0"/>
                <a:ea typeface="Barlow Bold" pitchFamily="34" charset="-122"/>
                <a:cs typeface="Barlow Bold" pitchFamily="34" charset="-120"/>
              </a:rPr>
              <a:t>What's driving the changes?</a:t>
            </a:r>
            <a:endParaRPr lang="en-US" sz="2650" dirty="0"/>
          </a:p>
        </p:txBody>
      </p:sp>
      <p:sp>
        <p:nvSpPr>
          <p:cNvPr id="15" name="Shape 13"/>
          <p:cNvSpPr/>
          <p:nvPr/>
        </p:nvSpPr>
        <p:spPr>
          <a:xfrm>
            <a:off x="758309" y="4946809"/>
            <a:ext cx="4290060" cy="1972270"/>
          </a:xfrm>
          <a:prstGeom prst="roundRect">
            <a:avLst>
              <a:gd name="adj" fmla="val 12359"/>
            </a:avLst>
          </a:prstGeom>
          <a:solidFill>
            <a:srgbClr val="D4E9F7"/>
          </a:solidFill>
          <a:ln w="7620">
            <a:solidFill>
              <a:srgbClr val="BACFDD"/>
            </a:solidFill>
            <a:prstDash val="solid"/>
          </a:ln>
        </p:spPr>
      </p:sp>
      <p:pic>
        <p:nvPicPr>
          <p:cNvPr id="16" name="Image 0" descr="preencoded.png">    </p:cNvPr>
          <p:cNvPicPr>
            <a:picLocks noChangeAspect="1"/>
          </p:cNvPicPr>
          <p:nvPr/>
        </p:nvPicPr>
        <p:blipFill>
          <a:blip r:embed="rId1"/>
          <a:stretch>
            <a:fillRect/>
          </a:stretch>
        </p:blipFill>
        <p:spPr>
          <a:xfrm>
            <a:off x="928330" y="5116830"/>
            <a:ext cx="487442" cy="487442"/>
          </a:xfrm>
          <a:prstGeom prst="rect">
            <a:avLst/>
          </a:prstGeom>
        </p:spPr>
      </p:pic>
      <p:pic>
        <p:nvPicPr>
          <p:cNvPr id="1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395" y="5250775"/>
            <a:ext cx="219313" cy="219313"/>
          </a:xfrm>
          <a:prstGeom prst="rect">
            <a:avLst/>
          </a:prstGeom>
        </p:spPr>
      </p:pic>
      <p:sp>
        <p:nvSpPr>
          <p:cNvPr id="18" name="Text 14"/>
          <p:cNvSpPr/>
          <p:nvPr/>
        </p:nvSpPr>
        <p:spPr>
          <a:xfrm>
            <a:off x="928330" y="5726073"/>
            <a:ext cx="2484715" cy="267295"/>
          </a:xfrm>
          <a:prstGeom prst="rect">
            <a:avLst/>
          </a:prstGeom>
          <a:noFill/>
          <a:ln/>
        </p:spPr>
        <p:txBody>
          <a:bodyPr wrap="none" lIns="0" tIns="0" rIns="0" bIns="0" rtlCol="0" anchor="t"/>
          <a:lstStyle/>
          <a:p>
            <a:pPr algn="l" indent="0" marL="0">
              <a:lnSpc>
                <a:spcPts val="2100"/>
              </a:lnSpc>
              <a:buNone/>
            </a:pPr>
            <a:r>
              <a:rPr lang="en-US" sz="1650" b="1" dirty="0">
                <a:solidFill>
                  <a:srgbClr val="384653"/>
                </a:solidFill>
                <a:latin typeface="Barlow Bold" pitchFamily="34" charset="0"/>
                <a:ea typeface="Barlow Bold" pitchFamily="34" charset="-122"/>
                <a:cs typeface="Barlow Bold" pitchFamily="34" charset="-120"/>
              </a:rPr>
              <a:t>Geographic Concentration</a:t>
            </a:r>
            <a:endParaRPr lang="en-US" sz="1650" dirty="0"/>
          </a:p>
        </p:txBody>
      </p:sp>
      <p:sp>
        <p:nvSpPr>
          <p:cNvPr id="19" name="Text 15"/>
          <p:cNvSpPr/>
          <p:nvPr/>
        </p:nvSpPr>
        <p:spPr>
          <a:xfrm>
            <a:off x="928330" y="6066473"/>
            <a:ext cx="3950018" cy="455057"/>
          </a:xfrm>
          <a:prstGeom prst="rect">
            <a:avLst/>
          </a:prstGeom>
          <a:noFill/>
          <a:ln/>
        </p:spPr>
        <p:txBody>
          <a:bodyPr wrap="square" lIns="0" tIns="0" rIns="0" bIns="0" rtlCol="0" anchor="t"/>
          <a:lstStyle/>
          <a:p>
            <a:pPr algn="l" indent="0" marL="0">
              <a:lnSpc>
                <a:spcPts val="1750"/>
              </a:lnSpc>
              <a:buNone/>
            </a:pPr>
            <a:r>
              <a:rPr lang="en-US" sz="1250" dirty="0">
                <a:solidFill>
                  <a:srgbClr val="384653"/>
                </a:solidFill>
                <a:latin typeface="Montserrat" pitchFamily="34" charset="0"/>
                <a:ea typeface="Montserrat" pitchFamily="34" charset="-122"/>
                <a:cs typeface="Montserrat" pitchFamily="34" charset="-120"/>
              </a:rPr>
              <a:t>75% of cities contribute heavily to revenue, creating an imbalanced sales landscape.</a:t>
            </a:r>
            <a:endParaRPr lang="en-US" sz="1250" dirty="0"/>
          </a:p>
        </p:txBody>
      </p:sp>
      <p:sp>
        <p:nvSpPr>
          <p:cNvPr id="20" name="Shape 16"/>
          <p:cNvSpPr/>
          <p:nvPr/>
        </p:nvSpPr>
        <p:spPr>
          <a:xfrm>
            <a:off x="5170170" y="4946809"/>
            <a:ext cx="4290060" cy="1972270"/>
          </a:xfrm>
          <a:prstGeom prst="roundRect">
            <a:avLst>
              <a:gd name="adj" fmla="val 12359"/>
            </a:avLst>
          </a:prstGeom>
          <a:solidFill>
            <a:srgbClr val="D4E9F7"/>
          </a:solidFill>
          <a:ln w="7620">
            <a:solidFill>
              <a:srgbClr val="BACFDD"/>
            </a:solidFill>
            <a:prstDash val="solid"/>
          </a:ln>
        </p:spPr>
      </p:sp>
      <p:pic>
        <p:nvPicPr>
          <p:cNvPr id="21" name="Image 2" descr="preencoded.png">    </p:cNvPr>
          <p:cNvPicPr>
            <a:picLocks noChangeAspect="1"/>
          </p:cNvPicPr>
          <p:nvPr/>
        </p:nvPicPr>
        <p:blipFill>
          <a:blip r:embed="rId4"/>
          <a:stretch>
            <a:fillRect/>
          </a:stretch>
        </p:blipFill>
        <p:spPr>
          <a:xfrm>
            <a:off x="5340191" y="5116830"/>
            <a:ext cx="487442" cy="487442"/>
          </a:xfrm>
          <a:prstGeom prst="rect">
            <a:avLst/>
          </a:prstGeom>
        </p:spPr>
      </p:pic>
      <p:pic>
        <p:nvPicPr>
          <p:cNvPr id="22"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4256" y="5250775"/>
            <a:ext cx="219313" cy="219313"/>
          </a:xfrm>
          <a:prstGeom prst="rect">
            <a:avLst/>
          </a:prstGeom>
        </p:spPr>
      </p:pic>
      <p:sp>
        <p:nvSpPr>
          <p:cNvPr id="23" name="Text 17"/>
          <p:cNvSpPr/>
          <p:nvPr/>
        </p:nvSpPr>
        <p:spPr>
          <a:xfrm>
            <a:off x="5340191" y="5726073"/>
            <a:ext cx="2604254" cy="267295"/>
          </a:xfrm>
          <a:prstGeom prst="rect">
            <a:avLst/>
          </a:prstGeom>
          <a:noFill/>
          <a:ln/>
        </p:spPr>
        <p:txBody>
          <a:bodyPr wrap="none" lIns="0" tIns="0" rIns="0" bIns="0" rtlCol="0" anchor="t"/>
          <a:lstStyle/>
          <a:p>
            <a:pPr algn="l" indent="0" marL="0">
              <a:lnSpc>
                <a:spcPts val="2100"/>
              </a:lnSpc>
              <a:buNone/>
            </a:pPr>
            <a:r>
              <a:rPr lang="en-US" sz="1650" b="1" dirty="0">
                <a:solidFill>
                  <a:srgbClr val="384653"/>
                </a:solidFill>
                <a:latin typeface="Barlow Bold" pitchFamily="34" charset="0"/>
                <a:ea typeface="Barlow Bold" pitchFamily="34" charset="-122"/>
                <a:cs typeface="Barlow Bold" pitchFamily="34" charset="-120"/>
              </a:rPr>
              <a:t>Reliance on Top Performers</a:t>
            </a:r>
            <a:endParaRPr lang="en-US" sz="1650" dirty="0"/>
          </a:p>
        </p:txBody>
      </p:sp>
      <p:sp>
        <p:nvSpPr>
          <p:cNvPr id="24" name="Text 18"/>
          <p:cNvSpPr/>
          <p:nvPr/>
        </p:nvSpPr>
        <p:spPr>
          <a:xfrm>
            <a:off x="5340191" y="6066473"/>
            <a:ext cx="3950018" cy="682585"/>
          </a:xfrm>
          <a:prstGeom prst="rect">
            <a:avLst/>
          </a:prstGeom>
          <a:noFill/>
          <a:ln/>
        </p:spPr>
        <p:txBody>
          <a:bodyPr wrap="square" lIns="0" tIns="0" rIns="0" bIns="0" rtlCol="0" anchor="t"/>
          <a:lstStyle/>
          <a:p>
            <a:pPr algn="l" indent="0" marL="0">
              <a:lnSpc>
                <a:spcPts val="1750"/>
              </a:lnSpc>
              <a:buNone/>
            </a:pPr>
            <a:r>
              <a:rPr lang="en-US" sz="1250" dirty="0">
                <a:solidFill>
                  <a:srgbClr val="384653"/>
                </a:solidFill>
                <a:latin typeface="Montserrat" pitchFamily="34" charset="0"/>
                <a:ea typeface="Montserrat" pitchFamily="34" charset="-122"/>
                <a:cs typeface="Montserrat" pitchFamily="34" charset="-120"/>
              </a:rPr>
              <a:t> Sales reps carry most of the revenue, making overall performance vulnerable   and over-dependent.</a:t>
            </a:r>
            <a:endParaRPr lang="en-US" sz="1250" dirty="0"/>
          </a:p>
        </p:txBody>
      </p:sp>
      <p:sp>
        <p:nvSpPr>
          <p:cNvPr id="25" name="Shape 19"/>
          <p:cNvSpPr/>
          <p:nvPr/>
        </p:nvSpPr>
        <p:spPr>
          <a:xfrm>
            <a:off x="9582031" y="4946809"/>
            <a:ext cx="4290060" cy="1972270"/>
          </a:xfrm>
          <a:prstGeom prst="roundRect">
            <a:avLst>
              <a:gd name="adj" fmla="val 12359"/>
            </a:avLst>
          </a:prstGeom>
          <a:solidFill>
            <a:srgbClr val="D4E9F7"/>
          </a:solidFill>
          <a:ln w="7620">
            <a:solidFill>
              <a:srgbClr val="BACFDD"/>
            </a:solidFill>
            <a:prstDash val="solid"/>
          </a:ln>
        </p:spPr>
      </p:sp>
      <p:pic>
        <p:nvPicPr>
          <p:cNvPr id="26" name="Image 4" descr="preencoded.png">    </p:cNvPr>
          <p:cNvPicPr>
            <a:picLocks noChangeAspect="1"/>
          </p:cNvPicPr>
          <p:nvPr/>
        </p:nvPicPr>
        <p:blipFill>
          <a:blip r:embed="rId7"/>
          <a:stretch>
            <a:fillRect/>
          </a:stretch>
        </p:blipFill>
        <p:spPr>
          <a:xfrm>
            <a:off x="9752052" y="5116830"/>
            <a:ext cx="487442" cy="487442"/>
          </a:xfrm>
          <a:prstGeom prst="rect">
            <a:avLst/>
          </a:prstGeom>
        </p:spPr>
      </p:pic>
      <p:pic>
        <p:nvPicPr>
          <p:cNvPr id="27"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86117" y="5250775"/>
            <a:ext cx="219313" cy="219313"/>
          </a:xfrm>
          <a:prstGeom prst="rect">
            <a:avLst/>
          </a:prstGeom>
        </p:spPr>
      </p:pic>
      <p:sp>
        <p:nvSpPr>
          <p:cNvPr id="28" name="Text 20"/>
          <p:cNvSpPr/>
          <p:nvPr/>
        </p:nvSpPr>
        <p:spPr>
          <a:xfrm>
            <a:off x="9752052" y="5726073"/>
            <a:ext cx="2350770" cy="267295"/>
          </a:xfrm>
          <a:prstGeom prst="rect">
            <a:avLst/>
          </a:prstGeom>
          <a:noFill/>
          <a:ln/>
        </p:spPr>
        <p:txBody>
          <a:bodyPr wrap="none" lIns="0" tIns="0" rIns="0" bIns="0" rtlCol="0" anchor="t"/>
          <a:lstStyle/>
          <a:p>
            <a:pPr algn="l" indent="0" marL="0">
              <a:lnSpc>
                <a:spcPts val="2100"/>
              </a:lnSpc>
              <a:buNone/>
            </a:pPr>
            <a:r>
              <a:rPr lang="en-US" sz="1650" b="1" dirty="0">
                <a:solidFill>
                  <a:srgbClr val="384653"/>
                </a:solidFill>
                <a:latin typeface="Barlow Bold" pitchFamily="34" charset="0"/>
                <a:ea typeface="Barlow Bold" pitchFamily="34" charset="-122"/>
                <a:cs typeface="Barlow Bold" pitchFamily="34" charset="-120"/>
              </a:rPr>
              <a:t>Stagnant Customer Base</a:t>
            </a:r>
            <a:endParaRPr lang="en-US" sz="1650" dirty="0"/>
          </a:p>
        </p:txBody>
      </p:sp>
      <p:sp>
        <p:nvSpPr>
          <p:cNvPr id="29" name="Text 21"/>
          <p:cNvSpPr/>
          <p:nvPr/>
        </p:nvSpPr>
        <p:spPr>
          <a:xfrm>
            <a:off x="9752052" y="6066473"/>
            <a:ext cx="3950018" cy="455057"/>
          </a:xfrm>
          <a:prstGeom prst="rect">
            <a:avLst/>
          </a:prstGeom>
          <a:noFill/>
          <a:ln/>
        </p:spPr>
        <p:txBody>
          <a:bodyPr wrap="square" lIns="0" tIns="0" rIns="0" bIns="0" rtlCol="0" anchor="t"/>
          <a:lstStyle/>
          <a:p>
            <a:pPr algn="l" indent="0" marL="0">
              <a:lnSpc>
                <a:spcPts val="1750"/>
              </a:lnSpc>
              <a:buNone/>
            </a:pPr>
            <a:r>
              <a:rPr lang="en-US" sz="1250" dirty="0">
                <a:solidFill>
                  <a:srgbClr val="384653"/>
                </a:solidFill>
                <a:latin typeface="Montserrat" pitchFamily="34" charset="0"/>
                <a:ea typeface="Montserrat" pitchFamily="34" charset="-122"/>
                <a:cs typeface="Montserrat" pitchFamily="34" charset="-120"/>
              </a:rPr>
              <a:t>Customer base growth remains at 0%, hindering long-term expansion and stability.</a:t>
            </a:r>
            <a:endParaRPr lang="en-US" sz="1250" dirty="0"/>
          </a:p>
        </p:txBody>
      </p:sp>
      <p:sp>
        <p:nvSpPr>
          <p:cNvPr id="30" name="Text 22"/>
          <p:cNvSpPr/>
          <p:nvPr/>
        </p:nvSpPr>
        <p:spPr>
          <a:xfrm>
            <a:off x="758309" y="7056120"/>
            <a:ext cx="13113782" cy="227528"/>
          </a:xfrm>
          <a:prstGeom prst="rect">
            <a:avLst/>
          </a:prstGeom>
          <a:noFill/>
          <a:ln/>
        </p:spPr>
        <p:txBody>
          <a:bodyPr wrap="none" lIns="0" tIns="0" rIns="0" bIns="0" rtlCol="0" anchor="t"/>
          <a:lstStyle/>
          <a:p>
            <a:pPr algn="l" indent="0" marL="0">
              <a:lnSpc>
                <a:spcPts val="1750"/>
              </a:lnSpc>
              <a:buNone/>
            </a:pPr>
            <a:r>
              <a:rPr lang="en-US" sz="1250" dirty="0">
                <a:solidFill>
                  <a:srgbClr val="384653"/>
                </a:solidFill>
                <a:latin typeface="Montserrat" pitchFamily="34" charset="0"/>
                <a:ea typeface="Montserrat" pitchFamily="34" charset="-122"/>
                <a:cs typeface="Montserrat" pitchFamily="34" charset="-120"/>
              </a:rPr>
              <a:t>Sales didn't change randomly — they changed because cities, reps, and customers were moving differently, indicating underlying structural issues.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6166" y="594122"/>
            <a:ext cx="5167670" cy="497443"/>
          </a:xfrm>
          <a:prstGeom prst="rect">
            <a:avLst/>
          </a:prstGeom>
          <a:noFill/>
          <a:ln/>
        </p:spPr>
        <p:txBody>
          <a:bodyPr wrap="none" lIns="0" tIns="0" rIns="0" bIns="0" rtlCol="0" anchor="t"/>
          <a:lstStyle/>
          <a:p>
            <a:pPr algn="l" indent="0" marL="0">
              <a:lnSpc>
                <a:spcPts val="3900"/>
              </a:lnSpc>
              <a:buNone/>
            </a:pPr>
            <a:r>
              <a:rPr lang="en-US" sz="3100" b="1" dirty="0">
                <a:solidFill>
                  <a:srgbClr val="2E3C4E"/>
                </a:solidFill>
                <a:latin typeface="Barlow Bold" pitchFamily="34" charset="0"/>
                <a:ea typeface="Barlow Bold" pitchFamily="34" charset="-122"/>
                <a:cs typeface="Barlow Bold" pitchFamily="34" charset="-120"/>
              </a:rPr>
              <a:t>What This Means for Strategy</a:t>
            </a:r>
            <a:endParaRPr lang="en-US" sz="3100" dirty="0"/>
          </a:p>
        </p:txBody>
      </p:sp>
      <p:sp>
        <p:nvSpPr>
          <p:cNvPr id="3" name="Text 1"/>
          <p:cNvSpPr/>
          <p:nvPr/>
        </p:nvSpPr>
        <p:spPr>
          <a:xfrm>
            <a:off x="756166" y="1303258"/>
            <a:ext cx="13118068" cy="205621"/>
          </a:xfrm>
          <a:prstGeom prst="rect">
            <a:avLst/>
          </a:prstGeom>
          <a:noFill/>
          <a:ln/>
        </p:spPr>
        <p:txBody>
          <a:bodyPr wrap="none" lIns="0" tIns="0" rIns="0" bIns="0" rtlCol="0" anchor="t"/>
          <a:lstStyle/>
          <a:p>
            <a:pPr algn="l" indent="0" marL="0">
              <a:lnSpc>
                <a:spcPts val="1600"/>
              </a:lnSpc>
              <a:buNone/>
            </a:pPr>
            <a:r>
              <a:rPr lang="en-US" sz="1150" dirty="0">
                <a:solidFill>
                  <a:srgbClr val="384653"/>
                </a:solidFill>
                <a:latin typeface="Montserrat" pitchFamily="34" charset="0"/>
                <a:ea typeface="Montserrat" pitchFamily="34" charset="-122"/>
                <a:cs typeface="Montserrat" pitchFamily="34" charset="-120"/>
              </a:rPr>
              <a:t>Understanding the current trends allows us to identify critical areas that require strategic intervention to ensure sustainable growth and stability.</a:t>
            </a:r>
            <a:endParaRPr lang="en-US" sz="1150" dirty="0"/>
          </a:p>
        </p:txBody>
      </p:sp>
      <p:sp>
        <p:nvSpPr>
          <p:cNvPr id="4" name="Shape 2"/>
          <p:cNvSpPr/>
          <p:nvPr/>
        </p:nvSpPr>
        <p:spPr>
          <a:xfrm>
            <a:off x="756166" y="1854756"/>
            <a:ext cx="4302085" cy="4109799"/>
          </a:xfrm>
          <a:prstGeom prst="roundRect">
            <a:avLst>
              <a:gd name="adj" fmla="val 1780"/>
            </a:avLst>
          </a:prstGeom>
          <a:solidFill>
            <a:srgbClr val="FFFFFF"/>
          </a:solidFill>
          <a:ln/>
        </p:spPr>
      </p:sp>
      <p:pic>
        <p:nvPicPr>
          <p:cNvPr id="5" name="Image 0" descr="preencoded.png">    </p:cNvPr>
          <p:cNvPicPr>
            <a:picLocks noChangeAspect="1"/>
          </p:cNvPicPr>
          <p:nvPr/>
        </p:nvPicPr>
        <p:blipFill>
          <a:blip r:embed="rId1"/>
          <a:stretch>
            <a:fillRect/>
          </a:stretch>
        </p:blipFill>
        <p:spPr>
          <a:xfrm>
            <a:off x="756166" y="1839516"/>
            <a:ext cx="4302085" cy="60960"/>
          </a:xfrm>
          <a:prstGeom prst="rect">
            <a:avLst/>
          </a:prstGeom>
        </p:spPr>
      </p:pic>
      <p:pic>
        <p:nvPicPr>
          <p:cNvPr id="6" name="Image 1" descr="preencoded.png">    </p:cNvPr>
          <p:cNvPicPr>
            <a:picLocks noChangeAspect="1"/>
          </p:cNvPicPr>
          <p:nvPr/>
        </p:nvPicPr>
        <p:blipFill>
          <a:blip r:embed="rId2"/>
          <a:stretch>
            <a:fillRect/>
          </a:stretch>
        </p:blipFill>
        <p:spPr>
          <a:xfrm>
            <a:off x="2680335" y="1627942"/>
            <a:ext cx="453628" cy="453628"/>
          </a:xfrm>
          <a:prstGeom prst="rect">
            <a:avLst/>
          </a:prstGeom>
        </p:spPr>
      </p:pic>
      <p:sp>
        <p:nvSpPr>
          <p:cNvPr id="7" name="Text 3"/>
          <p:cNvSpPr/>
          <p:nvPr/>
        </p:nvSpPr>
        <p:spPr>
          <a:xfrm>
            <a:off x="2816423" y="1741289"/>
            <a:ext cx="181451" cy="226814"/>
          </a:xfrm>
          <a:prstGeom prst="rect">
            <a:avLst/>
          </a:prstGeom>
          <a:noFill/>
          <a:ln/>
        </p:spPr>
        <p:txBody>
          <a:bodyPr wrap="none" lIns="0" tIns="0" rIns="0" bIns="0" rtlCol="0" anchor="t"/>
          <a:lstStyle/>
          <a:p>
            <a:pPr algn="l" indent="0" marL="0">
              <a:lnSpc>
                <a:spcPts val="1900"/>
              </a:lnSpc>
              <a:buNone/>
            </a:pPr>
            <a:r>
              <a:rPr lang="en-US" sz="1400" b="1" dirty="0">
                <a:solidFill>
                  <a:srgbClr val="000000"/>
                </a:solidFill>
                <a:latin typeface="Barlow Bold" pitchFamily="34" charset="0"/>
                <a:ea typeface="Barlow Bold" pitchFamily="34" charset="-122"/>
                <a:cs typeface="Barlow Bold" pitchFamily="34" charset="-120"/>
              </a:rPr>
              <a:t>1</a:t>
            </a:r>
            <a:endParaRPr lang="en-US" sz="1400" dirty="0"/>
          </a:p>
        </p:txBody>
      </p:sp>
      <p:sp>
        <p:nvSpPr>
          <p:cNvPr id="8" name="Text 4"/>
          <p:cNvSpPr/>
          <p:nvPr/>
        </p:nvSpPr>
        <p:spPr>
          <a:xfrm>
            <a:off x="922615" y="2232779"/>
            <a:ext cx="2388037" cy="298490"/>
          </a:xfrm>
          <a:prstGeom prst="rect">
            <a:avLst/>
          </a:prstGeom>
          <a:noFill/>
          <a:ln/>
        </p:spPr>
        <p:txBody>
          <a:bodyPr wrap="none" lIns="0" tIns="0" rIns="0" bIns="0" rtlCol="0" anchor="t"/>
          <a:lstStyle/>
          <a:p>
            <a:pPr algn="l" indent="0" marL="0">
              <a:lnSpc>
                <a:spcPts val="2350"/>
              </a:lnSpc>
              <a:buNone/>
            </a:pPr>
            <a:r>
              <a:rPr lang="en-US" sz="1850" b="1" dirty="0">
                <a:solidFill>
                  <a:srgbClr val="384653"/>
                </a:solidFill>
                <a:latin typeface="Barlow Bold" pitchFamily="34" charset="0"/>
                <a:ea typeface="Barlow Bold" pitchFamily="34" charset="-122"/>
                <a:cs typeface="Barlow Bold" pitchFamily="34" charset="-120"/>
              </a:rPr>
              <a:t>Concentrated Growth</a:t>
            </a:r>
            <a:endParaRPr lang="en-US" sz="1850" dirty="0"/>
          </a:p>
        </p:txBody>
      </p:sp>
      <p:sp>
        <p:nvSpPr>
          <p:cNvPr id="9" name="Text 5"/>
          <p:cNvSpPr/>
          <p:nvPr/>
        </p:nvSpPr>
        <p:spPr>
          <a:xfrm>
            <a:off x="922615" y="2594729"/>
            <a:ext cx="3969187" cy="616863"/>
          </a:xfrm>
          <a:prstGeom prst="rect">
            <a:avLst/>
          </a:prstGeom>
          <a:noFill/>
          <a:ln/>
        </p:spPr>
        <p:txBody>
          <a:bodyPr wrap="square" lIns="0" tIns="0" rIns="0" bIns="0" rtlCol="0" anchor="t"/>
          <a:lstStyle/>
          <a:p>
            <a:pPr algn="l" indent="0" marL="0">
              <a:lnSpc>
                <a:spcPts val="1600"/>
              </a:lnSpc>
              <a:buNone/>
            </a:pPr>
            <a:r>
              <a:rPr lang="en-US" sz="1150" dirty="0">
                <a:solidFill>
                  <a:srgbClr val="384653"/>
                </a:solidFill>
                <a:latin typeface="Montserrat" pitchFamily="34" charset="0"/>
                <a:ea typeface="Montserrat" pitchFamily="34" charset="-122"/>
                <a:cs typeface="Montserrat" pitchFamily="34" charset="-120"/>
              </a:rPr>
              <a:t>A handful of cities (e.g., East Fulton ham &amp; Sinclair) carry the brand while others lag/contributed lesser, leading to unstable monthly performance.</a:t>
            </a:r>
            <a:endParaRPr lang="en-US" sz="1150" dirty="0"/>
          </a:p>
        </p:txBody>
      </p:sp>
      <p:pic>
        <p:nvPicPr>
          <p:cNvPr id="10" name="Image 2" descr="preencoded.png">    </p:cNvPr>
          <p:cNvPicPr>
            <a:picLocks noChangeAspect="1"/>
          </p:cNvPicPr>
          <p:nvPr/>
        </p:nvPicPr>
        <p:blipFill>
          <a:blip r:embed="rId3"/>
          <a:stretch>
            <a:fillRect/>
          </a:stretch>
        </p:blipFill>
        <p:spPr>
          <a:xfrm>
            <a:off x="922615" y="3330654"/>
            <a:ext cx="2751653" cy="1434465"/>
          </a:xfrm>
          <a:prstGeom prst="rect">
            <a:avLst/>
          </a:prstGeom>
        </p:spPr>
      </p:pic>
      <p:sp>
        <p:nvSpPr>
          <p:cNvPr id="11" name="Shape 6"/>
          <p:cNvSpPr/>
          <p:nvPr/>
        </p:nvSpPr>
        <p:spPr>
          <a:xfrm>
            <a:off x="5164098" y="1854756"/>
            <a:ext cx="4302085" cy="4109799"/>
          </a:xfrm>
          <a:prstGeom prst="roundRect">
            <a:avLst>
              <a:gd name="adj" fmla="val 1780"/>
            </a:avLst>
          </a:prstGeom>
          <a:solidFill>
            <a:srgbClr val="FFFFFF"/>
          </a:solidFill>
          <a:ln/>
        </p:spPr>
      </p:sp>
      <p:pic>
        <p:nvPicPr>
          <p:cNvPr id="12" name="Image 3" descr="preencoded.png">    </p:cNvPr>
          <p:cNvPicPr>
            <a:picLocks noChangeAspect="1"/>
          </p:cNvPicPr>
          <p:nvPr/>
        </p:nvPicPr>
        <p:blipFill>
          <a:blip r:embed="rId4"/>
          <a:stretch>
            <a:fillRect/>
          </a:stretch>
        </p:blipFill>
        <p:spPr>
          <a:xfrm>
            <a:off x="5164098" y="1839516"/>
            <a:ext cx="4302085" cy="60960"/>
          </a:xfrm>
          <a:prstGeom prst="rect">
            <a:avLst/>
          </a:prstGeom>
        </p:spPr>
      </p:pic>
      <p:pic>
        <p:nvPicPr>
          <p:cNvPr id="13" name="Image 4" descr="preencoded.png">    </p:cNvPr>
          <p:cNvPicPr>
            <a:picLocks noChangeAspect="1"/>
          </p:cNvPicPr>
          <p:nvPr/>
        </p:nvPicPr>
        <p:blipFill>
          <a:blip r:embed="rId5"/>
          <a:stretch>
            <a:fillRect/>
          </a:stretch>
        </p:blipFill>
        <p:spPr>
          <a:xfrm>
            <a:off x="7088267" y="1627942"/>
            <a:ext cx="453628" cy="453628"/>
          </a:xfrm>
          <a:prstGeom prst="rect">
            <a:avLst/>
          </a:prstGeom>
        </p:spPr>
      </p:pic>
      <p:sp>
        <p:nvSpPr>
          <p:cNvPr id="14" name="Text 7"/>
          <p:cNvSpPr/>
          <p:nvPr/>
        </p:nvSpPr>
        <p:spPr>
          <a:xfrm>
            <a:off x="7224355" y="1741289"/>
            <a:ext cx="181451" cy="226814"/>
          </a:xfrm>
          <a:prstGeom prst="rect">
            <a:avLst/>
          </a:prstGeom>
          <a:noFill/>
          <a:ln/>
        </p:spPr>
        <p:txBody>
          <a:bodyPr wrap="none" lIns="0" tIns="0" rIns="0" bIns="0" rtlCol="0" anchor="t"/>
          <a:lstStyle/>
          <a:p>
            <a:pPr algn="l" indent="0" marL="0">
              <a:lnSpc>
                <a:spcPts val="1900"/>
              </a:lnSpc>
              <a:buNone/>
            </a:pPr>
            <a:r>
              <a:rPr lang="en-US" sz="1400" b="1" dirty="0">
                <a:solidFill>
                  <a:srgbClr val="000000"/>
                </a:solidFill>
                <a:latin typeface="Barlow Bold" pitchFamily="34" charset="0"/>
                <a:ea typeface="Barlow Bold" pitchFamily="34" charset="-122"/>
                <a:cs typeface="Barlow Bold" pitchFamily="34" charset="-120"/>
              </a:rPr>
              <a:t>2</a:t>
            </a:r>
            <a:endParaRPr lang="en-US" sz="1400" dirty="0"/>
          </a:p>
        </p:txBody>
      </p:sp>
      <p:sp>
        <p:nvSpPr>
          <p:cNvPr id="15" name="Text 8"/>
          <p:cNvSpPr/>
          <p:nvPr/>
        </p:nvSpPr>
        <p:spPr>
          <a:xfrm>
            <a:off x="5330547" y="2232779"/>
            <a:ext cx="2774513" cy="298490"/>
          </a:xfrm>
          <a:prstGeom prst="rect">
            <a:avLst/>
          </a:prstGeom>
          <a:noFill/>
          <a:ln/>
        </p:spPr>
        <p:txBody>
          <a:bodyPr wrap="none" lIns="0" tIns="0" rIns="0" bIns="0" rtlCol="0" anchor="t"/>
          <a:lstStyle/>
          <a:p>
            <a:pPr algn="l" indent="0" marL="0">
              <a:lnSpc>
                <a:spcPts val="2350"/>
              </a:lnSpc>
              <a:buNone/>
            </a:pPr>
            <a:r>
              <a:rPr lang="en-US" sz="1850" b="1" dirty="0">
                <a:solidFill>
                  <a:srgbClr val="384653"/>
                </a:solidFill>
                <a:latin typeface="Barlow Bold" pitchFamily="34" charset="0"/>
                <a:ea typeface="Barlow Bold" pitchFamily="34" charset="-122"/>
                <a:cs typeface="Barlow Bold" pitchFamily="34" charset="-120"/>
              </a:rPr>
              <a:t>Fragile Sales Performance</a:t>
            </a:r>
            <a:endParaRPr lang="en-US" sz="1850" dirty="0"/>
          </a:p>
        </p:txBody>
      </p:sp>
      <p:sp>
        <p:nvSpPr>
          <p:cNvPr id="16" name="Text 9"/>
          <p:cNvSpPr/>
          <p:nvPr/>
        </p:nvSpPr>
        <p:spPr>
          <a:xfrm>
            <a:off x="5330547" y="2594729"/>
            <a:ext cx="3969187" cy="616863"/>
          </a:xfrm>
          <a:prstGeom prst="rect">
            <a:avLst/>
          </a:prstGeom>
          <a:noFill/>
          <a:ln/>
        </p:spPr>
        <p:txBody>
          <a:bodyPr wrap="square" lIns="0" tIns="0" rIns="0" bIns="0" rtlCol="0" anchor="t"/>
          <a:lstStyle/>
          <a:p>
            <a:pPr algn="l" indent="0" marL="0">
              <a:lnSpc>
                <a:spcPts val="1600"/>
              </a:lnSpc>
              <a:buNone/>
            </a:pPr>
            <a:r>
              <a:rPr lang="en-US" sz="1150" dirty="0">
                <a:solidFill>
                  <a:srgbClr val="384653"/>
                </a:solidFill>
                <a:latin typeface="Montserrat" pitchFamily="34" charset="0"/>
                <a:ea typeface="Montserrat" pitchFamily="34" charset="-122"/>
                <a:cs typeface="Montserrat" pitchFamily="34" charset="-120"/>
              </a:rPr>
              <a:t>Top reps drive strong momentum; mid-tier reps are under-optimized, making revenue strong but fragile.</a:t>
            </a:r>
            <a:endParaRPr lang="en-US" sz="1150" dirty="0"/>
          </a:p>
        </p:txBody>
      </p:sp>
      <p:pic>
        <p:nvPicPr>
          <p:cNvPr id="17" name="Image 5" descr="preencoded.png">    </p:cNvPr>
          <p:cNvPicPr>
            <a:picLocks noChangeAspect="1"/>
          </p:cNvPicPr>
          <p:nvPr/>
        </p:nvPicPr>
        <p:blipFill>
          <a:blip r:embed="rId6"/>
          <a:stretch>
            <a:fillRect/>
          </a:stretch>
        </p:blipFill>
        <p:spPr>
          <a:xfrm>
            <a:off x="5330547" y="3330654"/>
            <a:ext cx="2760940" cy="1604724"/>
          </a:xfrm>
          <a:prstGeom prst="rect">
            <a:avLst/>
          </a:prstGeom>
        </p:spPr>
      </p:pic>
      <p:sp>
        <p:nvSpPr>
          <p:cNvPr id="18" name="Shape 10"/>
          <p:cNvSpPr/>
          <p:nvPr/>
        </p:nvSpPr>
        <p:spPr>
          <a:xfrm>
            <a:off x="9572030" y="1854756"/>
            <a:ext cx="4302085" cy="4109799"/>
          </a:xfrm>
          <a:prstGeom prst="roundRect">
            <a:avLst>
              <a:gd name="adj" fmla="val 1780"/>
            </a:avLst>
          </a:prstGeom>
          <a:solidFill>
            <a:srgbClr val="FFFFFF"/>
          </a:solidFill>
          <a:ln/>
        </p:spPr>
      </p:sp>
      <p:pic>
        <p:nvPicPr>
          <p:cNvPr id="19" name="Image 6" descr="preencoded.png">    </p:cNvPr>
          <p:cNvPicPr>
            <a:picLocks noChangeAspect="1"/>
          </p:cNvPicPr>
          <p:nvPr/>
        </p:nvPicPr>
        <p:blipFill>
          <a:blip r:embed="rId7"/>
          <a:stretch>
            <a:fillRect/>
          </a:stretch>
        </p:blipFill>
        <p:spPr>
          <a:xfrm>
            <a:off x="9572030" y="1839516"/>
            <a:ext cx="4302085" cy="60960"/>
          </a:xfrm>
          <a:prstGeom prst="rect">
            <a:avLst/>
          </a:prstGeom>
        </p:spPr>
      </p:pic>
      <p:pic>
        <p:nvPicPr>
          <p:cNvPr id="20" name="Image 7" descr="preencoded.png">    </p:cNvPr>
          <p:cNvPicPr>
            <a:picLocks noChangeAspect="1"/>
          </p:cNvPicPr>
          <p:nvPr/>
        </p:nvPicPr>
        <p:blipFill>
          <a:blip r:embed="rId8"/>
          <a:stretch>
            <a:fillRect/>
          </a:stretch>
        </p:blipFill>
        <p:spPr>
          <a:xfrm>
            <a:off x="11496199" y="1627942"/>
            <a:ext cx="453628" cy="453628"/>
          </a:xfrm>
          <a:prstGeom prst="rect">
            <a:avLst/>
          </a:prstGeom>
        </p:spPr>
      </p:pic>
      <p:sp>
        <p:nvSpPr>
          <p:cNvPr id="21" name="Text 11"/>
          <p:cNvSpPr/>
          <p:nvPr/>
        </p:nvSpPr>
        <p:spPr>
          <a:xfrm>
            <a:off x="11632287" y="1741289"/>
            <a:ext cx="181451" cy="226814"/>
          </a:xfrm>
          <a:prstGeom prst="rect">
            <a:avLst/>
          </a:prstGeom>
          <a:noFill/>
          <a:ln/>
        </p:spPr>
        <p:txBody>
          <a:bodyPr wrap="none" lIns="0" tIns="0" rIns="0" bIns="0" rtlCol="0" anchor="t"/>
          <a:lstStyle/>
          <a:p>
            <a:pPr algn="l" indent="0" marL="0">
              <a:lnSpc>
                <a:spcPts val="1900"/>
              </a:lnSpc>
              <a:buNone/>
            </a:pPr>
            <a:r>
              <a:rPr lang="en-US" sz="1400" b="1" dirty="0">
                <a:solidFill>
                  <a:srgbClr val="000000"/>
                </a:solidFill>
                <a:latin typeface="Barlow Bold" pitchFamily="34" charset="0"/>
                <a:ea typeface="Barlow Bold" pitchFamily="34" charset="-122"/>
                <a:cs typeface="Barlow Bold" pitchFamily="34" charset="-120"/>
              </a:rPr>
              <a:t>3</a:t>
            </a:r>
            <a:endParaRPr lang="en-US" sz="1400" dirty="0"/>
          </a:p>
        </p:txBody>
      </p:sp>
      <p:sp>
        <p:nvSpPr>
          <p:cNvPr id="22" name="Text 12"/>
          <p:cNvSpPr/>
          <p:nvPr/>
        </p:nvSpPr>
        <p:spPr>
          <a:xfrm>
            <a:off x="9738479" y="2232779"/>
            <a:ext cx="2388037" cy="298490"/>
          </a:xfrm>
          <a:prstGeom prst="rect">
            <a:avLst/>
          </a:prstGeom>
          <a:noFill/>
          <a:ln/>
        </p:spPr>
        <p:txBody>
          <a:bodyPr wrap="none" lIns="0" tIns="0" rIns="0" bIns="0" rtlCol="0" anchor="t"/>
          <a:lstStyle/>
          <a:p>
            <a:pPr algn="l" indent="0" marL="0">
              <a:lnSpc>
                <a:spcPts val="2350"/>
              </a:lnSpc>
              <a:buNone/>
            </a:pPr>
            <a:r>
              <a:rPr lang="en-US" sz="1850" b="1" dirty="0">
                <a:solidFill>
                  <a:srgbClr val="384653"/>
                </a:solidFill>
                <a:latin typeface="Barlow Bold" pitchFamily="34" charset="0"/>
                <a:ea typeface="Barlow Bold" pitchFamily="34" charset="-122"/>
                <a:cs typeface="Barlow Bold" pitchFamily="34" charset="-120"/>
              </a:rPr>
              <a:t>Customer Stagnation</a:t>
            </a:r>
            <a:endParaRPr lang="en-US" sz="1850" dirty="0"/>
          </a:p>
        </p:txBody>
      </p:sp>
      <p:sp>
        <p:nvSpPr>
          <p:cNvPr id="23" name="Text 13"/>
          <p:cNvSpPr/>
          <p:nvPr/>
        </p:nvSpPr>
        <p:spPr>
          <a:xfrm>
            <a:off x="9738479" y="2594729"/>
            <a:ext cx="3969187" cy="1439347"/>
          </a:xfrm>
          <a:prstGeom prst="rect">
            <a:avLst/>
          </a:prstGeom>
          <a:noFill/>
          <a:ln/>
        </p:spPr>
        <p:txBody>
          <a:bodyPr wrap="square" lIns="0" tIns="0" rIns="0" bIns="0" rtlCol="0" anchor="t"/>
          <a:lstStyle/>
          <a:p>
            <a:pPr algn="l" indent="0" marL="0">
              <a:lnSpc>
                <a:spcPts val="1600"/>
              </a:lnSpc>
              <a:buNone/>
            </a:pPr>
            <a:r>
              <a:rPr lang="en-US" sz="1150" dirty="0">
                <a:solidFill>
                  <a:srgbClr val="384653"/>
                </a:solidFill>
                <a:latin typeface="Montserrat" pitchFamily="34" charset="0"/>
                <a:ea typeface="Montserrat" pitchFamily="34" charset="-122"/>
                <a:cs typeface="Montserrat" pitchFamily="34" charset="-120"/>
              </a:rPr>
              <a:t>With 657 customers and 0% growth, investigations show consistent fluctuations over the years, indicating that while lost customers have been retained, no new customers have been added. Expansion is limited, performance is uneven, and pressure on top regions and representatives is increasing.</a:t>
            </a:r>
            <a:endParaRPr lang="en-US" sz="1150" dirty="0"/>
          </a:p>
        </p:txBody>
      </p:sp>
      <p:pic>
        <p:nvPicPr>
          <p:cNvPr id="24" name="Image 8" descr="preencoded.png">    </p:cNvPr>
          <p:cNvPicPr>
            <a:picLocks noChangeAspect="1"/>
          </p:cNvPicPr>
          <p:nvPr/>
        </p:nvPicPr>
        <p:blipFill>
          <a:blip r:embed="rId9"/>
          <a:stretch>
            <a:fillRect/>
          </a:stretch>
        </p:blipFill>
        <p:spPr>
          <a:xfrm>
            <a:off x="9738479" y="4153138"/>
            <a:ext cx="2778323" cy="1644968"/>
          </a:xfrm>
          <a:prstGeom prst="rect">
            <a:avLst/>
          </a:prstGeom>
        </p:spPr>
      </p:pic>
      <p:sp>
        <p:nvSpPr>
          <p:cNvPr id="25" name="Text 14"/>
          <p:cNvSpPr/>
          <p:nvPr/>
        </p:nvSpPr>
        <p:spPr>
          <a:xfrm>
            <a:off x="756166" y="6123265"/>
            <a:ext cx="4328993" cy="397907"/>
          </a:xfrm>
          <a:prstGeom prst="rect">
            <a:avLst/>
          </a:prstGeom>
          <a:noFill/>
          <a:ln/>
        </p:spPr>
        <p:txBody>
          <a:bodyPr wrap="none" lIns="0" tIns="0" rIns="0" bIns="0" rtlCol="0" anchor="t"/>
          <a:lstStyle/>
          <a:p>
            <a:pPr algn="l" indent="0" marL="0">
              <a:lnSpc>
                <a:spcPts val="3100"/>
              </a:lnSpc>
              <a:buNone/>
            </a:pPr>
            <a:r>
              <a:rPr lang="en-US" sz="2500" b="1" dirty="0">
                <a:solidFill>
                  <a:srgbClr val="2E3C4E"/>
                </a:solidFill>
                <a:latin typeface="Barlow Bold" pitchFamily="34" charset="0"/>
                <a:ea typeface="Barlow Bold" pitchFamily="34" charset="-122"/>
                <a:cs typeface="Barlow Bold" pitchFamily="34" charset="-120"/>
              </a:rPr>
              <a:t>So the strategy must focus on:</a:t>
            </a:r>
            <a:endParaRPr lang="en-US" sz="2500" dirty="0"/>
          </a:p>
        </p:txBody>
      </p:sp>
      <p:sp>
        <p:nvSpPr>
          <p:cNvPr id="26" name="Shape 15"/>
          <p:cNvSpPr/>
          <p:nvPr/>
        </p:nvSpPr>
        <p:spPr>
          <a:xfrm>
            <a:off x="756166" y="6679883"/>
            <a:ext cx="4302085" cy="453628"/>
          </a:xfrm>
          <a:prstGeom prst="roundRect">
            <a:avLst>
              <a:gd name="adj" fmla="val 480109"/>
            </a:avLst>
          </a:prstGeom>
          <a:solidFill>
            <a:srgbClr val="D4E9F7"/>
          </a:solidFill>
          <a:ln w="7620">
            <a:solidFill>
              <a:srgbClr val="BACFDD"/>
            </a:solidFill>
            <a:prstDash val="solid"/>
          </a:ln>
        </p:spPr>
      </p:sp>
      <p:pic>
        <p:nvPicPr>
          <p:cNvPr id="27" name="Image 9"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3802" y="6793230"/>
            <a:ext cx="226814" cy="226814"/>
          </a:xfrm>
          <a:prstGeom prst="rect">
            <a:avLst/>
          </a:prstGeom>
        </p:spPr>
      </p:pic>
      <p:sp>
        <p:nvSpPr>
          <p:cNvPr id="28" name="Text 16"/>
          <p:cNvSpPr/>
          <p:nvPr/>
        </p:nvSpPr>
        <p:spPr>
          <a:xfrm>
            <a:off x="907375" y="7239357"/>
            <a:ext cx="1990011" cy="248603"/>
          </a:xfrm>
          <a:prstGeom prst="rect">
            <a:avLst/>
          </a:prstGeom>
          <a:noFill/>
          <a:ln/>
        </p:spPr>
        <p:txBody>
          <a:bodyPr wrap="none" lIns="0" tIns="0" rIns="0" bIns="0" rtlCol="0" anchor="t"/>
          <a:lstStyle/>
          <a:p>
            <a:pPr algn="l" indent="0" marL="0">
              <a:lnSpc>
                <a:spcPts val="1950"/>
              </a:lnSpc>
              <a:buNone/>
            </a:pPr>
            <a:r>
              <a:rPr lang="en-US" sz="1550" b="1" dirty="0">
                <a:solidFill>
                  <a:srgbClr val="384653"/>
                </a:solidFill>
                <a:latin typeface="Barlow Bold" pitchFamily="34" charset="0"/>
                <a:ea typeface="Barlow Bold" pitchFamily="34" charset="-122"/>
                <a:cs typeface="Barlow Bold" pitchFamily="34" charset="-120"/>
              </a:rPr>
              <a:t>Broadening Reach</a:t>
            </a:r>
            <a:endParaRPr lang="en-US" sz="1550" dirty="0"/>
          </a:p>
        </p:txBody>
      </p:sp>
      <p:sp>
        <p:nvSpPr>
          <p:cNvPr id="29" name="Shape 17"/>
          <p:cNvSpPr/>
          <p:nvPr/>
        </p:nvSpPr>
        <p:spPr>
          <a:xfrm>
            <a:off x="5164098" y="6679883"/>
            <a:ext cx="4302085" cy="453628"/>
          </a:xfrm>
          <a:prstGeom prst="roundRect">
            <a:avLst>
              <a:gd name="adj" fmla="val 480109"/>
            </a:avLst>
          </a:prstGeom>
          <a:solidFill>
            <a:srgbClr val="D4E9F7"/>
          </a:solidFill>
          <a:ln w="7620">
            <a:solidFill>
              <a:srgbClr val="BACFDD"/>
            </a:solidFill>
            <a:prstDash val="solid"/>
          </a:ln>
        </p:spPr>
      </p:sp>
      <p:pic>
        <p:nvPicPr>
          <p:cNvPr id="30" name="Image 10"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01733" y="6793230"/>
            <a:ext cx="226814" cy="226814"/>
          </a:xfrm>
          <a:prstGeom prst="rect">
            <a:avLst/>
          </a:prstGeom>
        </p:spPr>
      </p:pic>
      <p:sp>
        <p:nvSpPr>
          <p:cNvPr id="31" name="Text 18"/>
          <p:cNvSpPr/>
          <p:nvPr/>
        </p:nvSpPr>
        <p:spPr>
          <a:xfrm>
            <a:off x="5315307" y="7239357"/>
            <a:ext cx="2347317" cy="248603"/>
          </a:xfrm>
          <a:prstGeom prst="rect">
            <a:avLst/>
          </a:prstGeom>
          <a:noFill/>
          <a:ln/>
        </p:spPr>
        <p:txBody>
          <a:bodyPr wrap="none" lIns="0" tIns="0" rIns="0" bIns="0" rtlCol="0" anchor="t"/>
          <a:lstStyle/>
          <a:p>
            <a:pPr algn="l" indent="0" marL="0">
              <a:lnSpc>
                <a:spcPts val="1950"/>
              </a:lnSpc>
              <a:buNone/>
            </a:pPr>
            <a:r>
              <a:rPr lang="en-US" sz="1550" b="1" dirty="0">
                <a:solidFill>
                  <a:srgbClr val="384653"/>
                </a:solidFill>
                <a:latin typeface="Barlow Bold" pitchFamily="34" charset="0"/>
                <a:ea typeface="Barlow Bold" pitchFamily="34" charset="-122"/>
                <a:cs typeface="Barlow Bold" pitchFamily="34" charset="-120"/>
              </a:rPr>
              <a:t>Strengthening Weak Areas</a:t>
            </a:r>
            <a:endParaRPr lang="en-US" sz="1550" dirty="0"/>
          </a:p>
        </p:txBody>
      </p:sp>
      <p:sp>
        <p:nvSpPr>
          <p:cNvPr id="32" name="Shape 19"/>
          <p:cNvSpPr/>
          <p:nvPr/>
        </p:nvSpPr>
        <p:spPr>
          <a:xfrm>
            <a:off x="9572030" y="6679883"/>
            <a:ext cx="4302085" cy="453628"/>
          </a:xfrm>
          <a:prstGeom prst="roundRect">
            <a:avLst>
              <a:gd name="adj" fmla="val 480109"/>
            </a:avLst>
          </a:prstGeom>
          <a:solidFill>
            <a:srgbClr val="D4E9F7"/>
          </a:solidFill>
          <a:ln w="7620">
            <a:solidFill>
              <a:srgbClr val="BACFDD"/>
            </a:solidFill>
            <a:prstDash val="solid"/>
          </a:ln>
        </p:spPr>
      </p:sp>
      <p:pic>
        <p:nvPicPr>
          <p:cNvPr id="33" name="Image 11"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609665" y="6793230"/>
            <a:ext cx="226814" cy="226814"/>
          </a:xfrm>
          <a:prstGeom prst="rect">
            <a:avLst/>
          </a:prstGeom>
        </p:spPr>
      </p:pic>
      <p:sp>
        <p:nvSpPr>
          <p:cNvPr id="34" name="Text 20"/>
          <p:cNvSpPr/>
          <p:nvPr/>
        </p:nvSpPr>
        <p:spPr>
          <a:xfrm>
            <a:off x="9723239" y="7239357"/>
            <a:ext cx="2049899" cy="248603"/>
          </a:xfrm>
          <a:prstGeom prst="rect">
            <a:avLst/>
          </a:prstGeom>
          <a:noFill/>
          <a:ln/>
        </p:spPr>
        <p:txBody>
          <a:bodyPr wrap="none" lIns="0" tIns="0" rIns="0" bIns="0" rtlCol="0" anchor="t"/>
          <a:lstStyle/>
          <a:p>
            <a:pPr algn="l" indent="0" marL="0">
              <a:lnSpc>
                <a:spcPts val="1950"/>
              </a:lnSpc>
              <a:buNone/>
            </a:pPr>
            <a:r>
              <a:rPr lang="en-US" sz="1550" b="1" dirty="0">
                <a:solidFill>
                  <a:srgbClr val="384653"/>
                </a:solidFill>
                <a:latin typeface="Barlow Bold" pitchFamily="34" charset="0"/>
                <a:ea typeface="Barlow Bold" pitchFamily="34" charset="-122"/>
                <a:cs typeface="Barlow Bold" pitchFamily="34" charset="-120"/>
              </a:rPr>
              <a:t>Increasing Consistency</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58309" y="815459"/>
            <a:ext cx="10482143" cy="5820608"/>
          </a:xfrm>
          <a:prstGeom prst="rect">
            <a:avLst/>
          </a:prstGeom>
        </p:spPr>
      </p:pic>
      <p:sp>
        <p:nvSpPr>
          <p:cNvPr id="3" name="Text 0"/>
          <p:cNvSpPr/>
          <p:nvPr/>
        </p:nvSpPr>
        <p:spPr>
          <a:xfrm>
            <a:off x="758309" y="6843951"/>
            <a:ext cx="8781931" cy="570071"/>
          </a:xfrm>
          <a:prstGeom prst="rect">
            <a:avLst/>
          </a:prstGeom>
          <a:noFill/>
          <a:ln/>
        </p:spPr>
        <p:txBody>
          <a:bodyPr wrap="none" lIns="0" tIns="0" rIns="0" bIns="0" rtlCol="0" anchor="t"/>
          <a:lstStyle/>
          <a:p>
            <a:pPr algn="l" indent="0" marL="0">
              <a:lnSpc>
                <a:spcPts val="4450"/>
              </a:lnSpc>
              <a:buNone/>
            </a:pPr>
            <a:r>
              <a:rPr lang="en-US" sz="3550" b="1" dirty="0">
                <a:solidFill>
                  <a:srgbClr val="2E3C4E"/>
                </a:solidFill>
                <a:latin typeface="Barlow Bold" pitchFamily="34" charset="0"/>
                <a:ea typeface="Barlow Bold" pitchFamily="34" charset="-122"/>
                <a:cs typeface="Barlow Bold" pitchFamily="34" charset="-120"/>
              </a:rPr>
              <a:t>Wide World Importers  — Sales Performance</a:t>
            </a:r>
            <a:endParaRPr lang="en-US" sz="3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4129" y="536853"/>
            <a:ext cx="7373302" cy="399574"/>
          </a:xfrm>
          <a:prstGeom prst="rect">
            <a:avLst/>
          </a:prstGeom>
          <a:noFill/>
          <a:ln/>
        </p:spPr>
        <p:txBody>
          <a:bodyPr wrap="none" lIns="0" tIns="0" rIns="0" bIns="0" rtlCol="0" anchor="t"/>
          <a:lstStyle/>
          <a:p>
            <a:pPr algn="l" indent="0" marL="0">
              <a:lnSpc>
                <a:spcPts val="3100"/>
              </a:lnSpc>
              <a:buNone/>
            </a:pPr>
            <a:r>
              <a:rPr lang="en-US" sz="2500" b="1" dirty="0">
                <a:solidFill>
                  <a:srgbClr val="2E3C4E"/>
                </a:solidFill>
                <a:latin typeface="Barlow Bold" pitchFamily="34" charset="0"/>
                <a:ea typeface="Barlow Bold" pitchFamily="34" charset="-122"/>
                <a:cs typeface="Barlow Bold" pitchFamily="34" charset="-120"/>
              </a:rPr>
              <a:t>Recommendations Prioritize Strategic Interventions</a:t>
            </a:r>
            <a:endParaRPr lang="en-US" sz="2500" dirty="0"/>
          </a:p>
        </p:txBody>
      </p:sp>
      <p:sp>
        <p:nvSpPr>
          <p:cNvPr id="3" name="Text 1"/>
          <p:cNvSpPr/>
          <p:nvPr/>
        </p:nvSpPr>
        <p:spPr>
          <a:xfrm>
            <a:off x="654129" y="1094303"/>
            <a:ext cx="13322141" cy="160258"/>
          </a:xfrm>
          <a:prstGeom prst="rect">
            <a:avLst/>
          </a:prstGeom>
          <a:noFill/>
          <a:ln/>
        </p:spPr>
        <p:txBody>
          <a:bodyPr wrap="none" lIns="0" tIns="0" rIns="0" bIns="0" rtlCol="0" anchor="t"/>
          <a:lstStyle/>
          <a:p>
            <a:pPr algn="l" indent="0" marL="0">
              <a:lnSpc>
                <a:spcPts val="1250"/>
              </a:lnSpc>
              <a:buNone/>
            </a:pPr>
            <a:r>
              <a:rPr lang="en-US" sz="950" dirty="0">
                <a:solidFill>
                  <a:srgbClr val="384653"/>
                </a:solidFill>
                <a:latin typeface="Montserrat" pitchFamily="34" charset="0"/>
                <a:ea typeface="Montserrat" pitchFamily="34" charset="-122"/>
                <a:cs typeface="Montserrat" pitchFamily="34" charset="-120"/>
              </a:rPr>
              <a:t>To address the identified challenges and unlock our full growth potential, we must focus on these key areas.</a:t>
            </a:r>
            <a:endParaRPr lang="en-US" sz="950" dirty="0"/>
          </a:p>
        </p:txBody>
      </p:sp>
      <p:sp>
        <p:nvSpPr>
          <p:cNvPr id="4" name="Shape 2"/>
          <p:cNvSpPr/>
          <p:nvPr/>
        </p:nvSpPr>
        <p:spPr>
          <a:xfrm>
            <a:off x="654129" y="1343382"/>
            <a:ext cx="273368" cy="273368"/>
          </a:xfrm>
          <a:prstGeom prst="roundRect">
            <a:avLst>
              <a:gd name="adj" fmla="val 66668"/>
            </a:avLst>
          </a:prstGeom>
          <a:solidFill>
            <a:srgbClr val="D4E9F7"/>
          </a:solidFill>
          <a:ln w="7620">
            <a:solidFill>
              <a:srgbClr val="BACFDD"/>
            </a:solidFill>
            <a:prstDash val="solid"/>
          </a:ln>
        </p:spPr>
      </p:sp>
      <p:sp>
        <p:nvSpPr>
          <p:cNvPr id="5" name="Text 3"/>
          <p:cNvSpPr/>
          <p:nvPr/>
        </p:nvSpPr>
        <p:spPr>
          <a:xfrm>
            <a:off x="694908" y="1360170"/>
            <a:ext cx="191810" cy="239792"/>
          </a:xfrm>
          <a:prstGeom prst="rect">
            <a:avLst/>
          </a:prstGeom>
          <a:noFill/>
          <a:ln/>
        </p:spPr>
        <p:txBody>
          <a:bodyPr wrap="none" lIns="0" tIns="0" rIns="0" bIns="0" rtlCol="0" anchor="t"/>
          <a:lstStyle/>
          <a:p>
            <a:pPr algn="ctr" indent="0" marL="0">
              <a:lnSpc>
                <a:spcPts val="1500"/>
              </a:lnSpc>
              <a:buNone/>
            </a:pPr>
            <a:r>
              <a:rPr lang="en-US" sz="1500" b="1" dirty="0">
                <a:solidFill>
                  <a:srgbClr val="384653"/>
                </a:solidFill>
                <a:latin typeface="Barlow Bold" pitchFamily="34" charset="0"/>
                <a:ea typeface="Barlow Bold" pitchFamily="34" charset="-122"/>
                <a:cs typeface="Barlow Bold" pitchFamily="34" charset="-120"/>
              </a:rPr>
              <a:t>1</a:t>
            </a:r>
            <a:endParaRPr lang="en-US" sz="1500" dirty="0"/>
          </a:p>
        </p:txBody>
      </p:sp>
      <p:sp>
        <p:nvSpPr>
          <p:cNvPr id="6" name="Text 4"/>
          <p:cNvSpPr/>
          <p:nvPr/>
        </p:nvSpPr>
        <p:spPr>
          <a:xfrm>
            <a:off x="1006435" y="1366123"/>
            <a:ext cx="1918335" cy="239673"/>
          </a:xfrm>
          <a:prstGeom prst="rect">
            <a:avLst/>
          </a:prstGeom>
          <a:noFill/>
          <a:ln/>
        </p:spPr>
        <p:txBody>
          <a:bodyPr wrap="none" lIns="0" tIns="0" rIns="0" bIns="0" rtlCol="0" anchor="t"/>
          <a:lstStyle/>
          <a:p>
            <a:pPr algn="l" indent="0" marL="0">
              <a:lnSpc>
                <a:spcPts val="1850"/>
              </a:lnSpc>
              <a:buNone/>
            </a:pPr>
            <a:r>
              <a:rPr lang="en-US" sz="1500" b="1" dirty="0">
                <a:solidFill>
                  <a:srgbClr val="384653"/>
                </a:solidFill>
                <a:latin typeface="Barlow Bold" pitchFamily="34" charset="0"/>
                <a:ea typeface="Barlow Bold" pitchFamily="34" charset="-122"/>
                <a:cs typeface="Barlow Bold" pitchFamily="34" charset="-120"/>
              </a:rPr>
              <a:t>Customer Acquisition</a:t>
            </a:r>
            <a:endParaRPr lang="en-US" sz="1500" dirty="0"/>
          </a:p>
        </p:txBody>
      </p:sp>
      <p:sp>
        <p:nvSpPr>
          <p:cNvPr id="7" name="Text 5"/>
          <p:cNvSpPr/>
          <p:nvPr/>
        </p:nvSpPr>
        <p:spPr>
          <a:xfrm>
            <a:off x="1006435" y="1653064"/>
            <a:ext cx="6259354" cy="160258"/>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384653"/>
                </a:solidFill>
                <a:latin typeface="Montserrat" pitchFamily="34" charset="0"/>
                <a:ea typeface="Montserrat" pitchFamily="34" charset="-122"/>
                <a:cs typeface="Montserrat" pitchFamily="34" charset="-120"/>
              </a:rPr>
              <a:t>0% growth is not sustainable.</a:t>
            </a:r>
            <a:endParaRPr lang="en-US" sz="950" dirty="0"/>
          </a:p>
        </p:txBody>
      </p:sp>
      <p:sp>
        <p:nvSpPr>
          <p:cNvPr id="8" name="Text 6"/>
          <p:cNvSpPr/>
          <p:nvPr/>
        </p:nvSpPr>
        <p:spPr>
          <a:xfrm>
            <a:off x="1006435" y="1840944"/>
            <a:ext cx="6259354" cy="160258"/>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384653"/>
                </a:solidFill>
                <a:latin typeface="Montserrat" pitchFamily="34" charset="0"/>
                <a:ea typeface="Montserrat" pitchFamily="34" charset="-122"/>
                <a:cs typeface="Montserrat" pitchFamily="34" charset="-120"/>
              </a:rPr>
              <a:t>Introduce targeted campaigns, partnerships, or geographic outreach to expand our customer base.</a:t>
            </a:r>
            <a:endParaRPr lang="en-US" sz="950" dirty="0"/>
          </a:p>
        </p:txBody>
      </p:sp>
      <p:pic>
        <p:nvPicPr>
          <p:cNvPr id="9" name="Image 0" descr="preencoded.png">    </p:cNvPr>
          <p:cNvPicPr>
            <a:picLocks noChangeAspect="1"/>
          </p:cNvPicPr>
          <p:nvPr/>
        </p:nvPicPr>
        <p:blipFill>
          <a:blip r:embed="rId1"/>
          <a:stretch>
            <a:fillRect/>
          </a:stretch>
        </p:blipFill>
        <p:spPr>
          <a:xfrm>
            <a:off x="1006435" y="2090023"/>
            <a:ext cx="4068485" cy="2268855"/>
          </a:xfrm>
          <a:prstGeom prst="rect">
            <a:avLst/>
          </a:prstGeom>
        </p:spPr>
      </p:pic>
      <p:sp>
        <p:nvSpPr>
          <p:cNvPr id="10" name="Shape 7"/>
          <p:cNvSpPr/>
          <p:nvPr/>
        </p:nvSpPr>
        <p:spPr>
          <a:xfrm>
            <a:off x="7364492" y="1343382"/>
            <a:ext cx="273368" cy="273368"/>
          </a:xfrm>
          <a:prstGeom prst="roundRect">
            <a:avLst>
              <a:gd name="adj" fmla="val 66668"/>
            </a:avLst>
          </a:prstGeom>
          <a:solidFill>
            <a:srgbClr val="D4E9F7"/>
          </a:solidFill>
          <a:ln w="7620">
            <a:solidFill>
              <a:srgbClr val="BACFDD"/>
            </a:solidFill>
            <a:prstDash val="solid"/>
          </a:ln>
        </p:spPr>
      </p:sp>
      <p:sp>
        <p:nvSpPr>
          <p:cNvPr id="11" name="Text 8"/>
          <p:cNvSpPr/>
          <p:nvPr/>
        </p:nvSpPr>
        <p:spPr>
          <a:xfrm>
            <a:off x="7405271" y="1360170"/>
            <a:ext cx="191810" cy="239792"/>
          </a:xfrm>
          <a:prstGeom prst="rect">
            <a:avLst/>
          </a:prstGeom>
          <a:noFill/>
          <a:ln/>
        </p:spPr>
        <p:txBody>
          <a:bodyPr wrap="none" lIns="0" tIns="0" rIns="0" bIns="0" rtlCol="0" anchor="t"/>
          <a:lstStyle/>
          <a:p>
            <a:pPr algn="ctr" indent="0" marL="0">
              <a:lnSpc>
                <a:spcPts val="1500"/>
              </a:lnSpc>
              <a:buNone/>
            </a:pPr>
            <a:r>
              <a:rPr lang="en-US" sz="1500" b="1" dirty="0">
                <a:solidFill>
                  <a:srgbClr val="384653"/>
                </a:solidFill>
                <a:latin typeface="Barlow Bold" pitchFamily="34" charset="0"/>
                <a:ea typeface="Barlow Bold" pitchFamily="34" charset="-122"/>
                <a:cs typeface="Barlow Bold" pitchFamily="34" charset="-120"/>
              </a:rPr>
              <a:t>2</a:t>
            </a:r>
            <a:endParaRPr lang="en-US" sz="1500" dirty="0"/>
          </a:p>
        </p:txBody>
      </p:sp>
      <p:sp>
        <p:nvSpPr>
          <p:cNvPr id="12" name="Text 9"/>
          <p:cNvSpPr/>
          <p:nvPr/>
        </p:nvSpPr>
        <p:spPr>
          <a:xfrm>
            <a:off x="7716798" y="1366123"/>
            <a:ext cx="2709386" cy="239673"/>
          </a:xfrm>
          <a:prstGeom prst="rect">
            <a:avLst/>
          </a:prstGeom>
          <a:noFill/>
          <a:ln/>
        </p:spPr>
        <p:txBody>
          <a:bodyPr wrap="none" lIns="0" tIns="0" rIns="0" bIns="0" rtlCol="0" anchor="t"/>
          <a:lstStyle/>
          <a:p>
            <a:pPr algn="l" indent="0" marL="0">
              <a:lnSpc>
                <a:spcPts val="1850"/>
              </a:lnSpc>
              <a:buNone/>
            </a:pPr>
            <a:r>
              <a:rPr lang="en-US" sz="1500" b="1" dirty="0">
                <a:solidFill>
                  <a:srgbClr val="384653"/>
                </a:solidFill>
                <a:latin typeface="Barlow Bold" pitchFamily="34" charset="0"/>
                <a:ea typeface="Barlow Bold" pitchFamily="34" charset="-122"/>
                <a:cs typeface="Barlow Bold" pitchFamily="34" charset="-120"/>
              </a:rPr>
              <a:t>Develop Underperforming Cities</a:t>
            </a:r>
            <a:endParaRPr lang="en-US" sz="1500" dirty="0"/>
          </a:p>
        </p:txBody>
      </p:sp>
      <p:sp>
        <p:nvSpPr>
          <p:cNvPr id="13" name="Text 10"/>
          <p:cNvSpPr/>
          <p:nvPr/>
        </p:nvSpPr>
        <p:spPr>
          <a:xfrm>
            <a:off x="7716798" y="1653064"/>
            <a:ext cx="6259473" cy="160258"/>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384653"/>
                </a:solidFill>
                <a:latin typeface="Montserrat" pitchFamily="34" charset="0"/>
                <a:ea typeface="Montserrat" pitchFamily="34" charset="-122"/>
                <a:cs typeface="Montserrat" pitchFamily="34" charset="-120"/>
              </a:rPr>
              <a:t>Investigate why certain cities contribute lesser (e.g., pricing, product fit, low sales coverage).</a:t>
            </a:r>
            <a:endParaRPr lang="en-US" sz="950" dirty="0"/>
          </a:p>
        </p:txBody>
      </p:sp>
      <p:sp>
        <p:nvSpPr>
          <p:cNvPr id="14" name="Text 11"/>
          <p:cNvSpPr/>
          <p:nvPr/>
        </p:nvSpPr>
        <p:spPr>
          <a:xfrm>
            <a:off x="7716798" y="1840944"/>
            <a:ext cx="6259473" cy="160258"/>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384653"/>
                </a:solidFill>
                <a:latin typeface="Montserrat" pitchFamily="34" charset="0"/>
                <a:ea typeface="Montserrat" pitchFamily="34" charset="-122"/>
                <a:cs typeface="Montserrat" pitchFamily="34" charset="-120"/>
              </a:rPr>
              <a:t>Moderate improvements here will help stabilize monthly performance across the board.</a:t>
            </a:r>
            <a:endParaRPr lang="en-US" sz="950" dirty="0"/>
          </a:p>
        </p:txBody>
      </p:sp>
      <p:pic>
        <p:nvPicPr>
          <p:cNvPr id="15" name="Image 1" descr="preencoded.png">    </p:cNvPr>
          <p:cNvPicPr>
            <a:picLocks noChangeAspect="1"/>
          </p:cNvPicPr>
          <p:nvPr/>
        </p:nvPicPr>
        <p:blipFill>
          <a:blip r:embed="rId2"/>
          <a:stretch>
            <a:fillRect/>
          </a:stretch>
        </p:blipFill>
        <p:spPr>
          <a:xfrm>
            <a:off x="7716798" y="2090023"/>
            <a:ext cx="4068604" cy="2268974"/>
          </a:xfrm>
          <a:prstGeom prst="rect">
            <a:avLst/>
          </a:prstGeom>
        </p:spPr>
      </p:pic>
      <p:sp>
        <p:nvSpPr>
          <p:cNvPr id="16" name="Shape 12"/>
          <p:cNvSpPr/>
          <p:nvPr/>
        </p:nvSpPr>
        <p:spPr>
          <a:xfrm>
            <a:off x="654129" y="4516874"/>
            <a:ext cx="273368" cy="273368"/>
          </a:xfrm>
          <a:prstGeom prst="roundRect">
            <a:avLst>
              <a:gd name="adj" fmla="val 66668"/>
            </a:avLst>
          </a:prstGeom>
          <a:solidFill>
            <a:srgbClr val="D4E9F7"/>
          </a:solidFill>
          <a:ln w="7620">
            <a:solidFill>
              <a:srgbClr val="BACFDD"/>
            </a:solidFill>
            <a:prstDash val="solid"/>
          </a:ln>
        </p:spPr>
      </p:sp>
      <p:sp>
        <p:nvSpPr>
          <p:cNvPr id="17" name="Text 13"/>
          <p:cNvSpPr/>
          <p:nvPr/>
        </p:nvSpPr>
        <p:spPr>
          <a:xfrm>
            <a:off x="694908" y="4533662"/>
            <a:ext cx="191810" cy="239792"/>
          </a:xfrm>
          <a:prstGeom prst="rect">
            <a:avLst/>
          </a:prstGeom>
          <a:noFill/>
          <a:ln/>
        </p:spPr>
        <p:txBody>
          <a:bodyPr wrap="none" lIns="0" tIns="0" rIns="0" bIns="0" rtlCol="0" anchor="t"/>
          <a:lstStyle/>
          <a:p>
            <a:pPr algn="ctr" indent="0" marL="0">
              <a:lnSpc>
                <a:spcPts val="1500"/>
              </a:lnSpc>
              <a:buNone/>
            </a:pPr>
            <a:r>
              <a:rPr lang="en-US" sz="1500" b="1" dirty="0">
                <a:solidFill>
                  <a:srgbClr val="384653"/>
                </a:solidFill>
                <a:latin typeface="Barlow Bold" pitchFamily="34" charset="0"/>
                <a:ea typeface="Barlow Bold" pitchFamily="34" charset="-122"/>
                <a:cs typeface="Barlow Bold" pitchFamily="34" charset="-120"/>
              </a:rPr>
              <a:t>3</a:t>
            </a:r>
            <a:endParaRPr lang="en-US" sz="1500" dirty="0"/>
          </a:p>
        </p:txBody>
      </p:sp>
      <p:sp>
        <p:nvSpPr>
          <p:cNvPr id="18" name="Text 14"/>
          <p:cNvSpPr/>
          <p:nvPr/>
        </p:nvSpPr>
        <p:spPr>
          <a:xfrm>
            <a:off x="1006435" y="4539615"/>
            <a:ext cx="2170033" cy="239673"/>
          </a:xfrm>
          <a:prstGeom prst="rect">
            <a:avLst/>
          </a:prstGeom>
          <a:noFill/>
          <a:ln/>
        </p:spPr>
        <p:txBody>
          <a:bodyPr wrap="none" lIns="0" tIns="0" rIns="0" bIns="0" rtlCol="0" anchor="t"/>
          <a:lstStyle/>
          <a:p>
            <a:pPr algn="l" indent="0" marL="0">
              <a:lnSpc>
                <a:spcPts val="1850"/>
              </a:lnSpc>
              <a:buNone/>
            </a:pPr>
            <a:r>
              <a:rPr lang="en-US" sz="1500" b="1" dirty="0">
                <a:solidFill>
                  <a:srgbClr val="384653"/>
                </a:solidFill>
                <a:latin typeface="Barlow Bold" pitchFamily="34" charset="0"/>
                <a:ea typeface="Barlow Bold" pitchFamily="34" charset="-122"/>
                <a:cs typeface="Barlow Bold" pitchFamily="34" charset="-120"/>
              </a:rPr>
              <a:t>Strengthen Mid-Tier Reps</a:t>
            </a:r>
            <a:endParaRPr lang="en-US" sz="1500" dirty="0"/>
          </a:p>
        </p:txBody>
      </p:sp>
      <p:sp>
        <p:nvSpPr>
          <p:cNvPr id="19" name="Text 15"/>
          <p:cNvSpPr/>
          <p:nvPr/>
        </p:nvSpPr>
        <p:spPr>
          <a:xfrm>
            <a:off x="1006435" y="4826556"/>
            <a:ext cx="6259354" cy="160258"/>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384653"/>
                </a:solidFill>
                <a:latin typeface="Montserrat" pitchFamily="34" charset="0"/>
                <a:ea typeface="Montserrat" pitchFamily="34" charset="-122"/>
                <a:cs typeface="Montserrat" pitchFamily="34" charset="-120"/>
              </a:rPr>
              <a:t>Provide training, mentorship, and better territory assignments to our mid-tier sales force.</a:t>
            </a:r>
            <a:endParaRPr lang="en-US" sz="950" dirty="0"/>
          </a:p>
        </p:txBody>
      </p:sp>
      <p:sp>
        <p:nvSpPr>
          <p:cNvPr id="20" name="Text 16"/>
          <p:cNvSpPr/>
          <p:nvPr/>
        </p:nvSpPr>
        <p:spPr>
          <a:xfrm>
            <a:off x="1006435" y="5014436"/>
            <a:ext cx="6259354" cy="160258"/>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384653"/>
                </a:solidFill>
                <a:latin typeface="Montserrat" pitchFamily="34" charset="0"/>
                <a:ea typeface="Montserrat" pitchFamily="34" charset="-122"/>
                <a:cs typeface="Montserrat" pitchFamily="34" charset="-120"/>
              </a:rPr>
              <a:t>This can unlock major additional revenue and reduce reliance on top performers.</a:t>
            </a:r>
            <a:endParaRPr lang="en-US" sz="950" dirty="0"/>
          </a:p>
        </p:txBody>
      </p:sp>
      <p:pic>
        <p:nvPicPr>
          <p:cNvPr id="21" name="Image 2" descr="preencoded.png">    </p:cNvPr>
          <p:cNvPicPr>
            <a:picLocks noChangeAspect="1"/>
          </p:cNvPicPr>
          <p:nvPr/>
        </p:nvPicPr>
        <p:blipFill>
          <a:blip r:embed="rId3"/>
          <a:stretch>
            <a:fillRect/>
          </a:stretch>
        </p:blipFill>
        <p:spPr>
          <a:xfrm>
            <a:off x="1006435" y="5263515"/>
            <a:ext cx="4068485" cy="2268855"/>
          </a:xfrm>
          <a:prstGeom prst="rect">
            <a:avLst/>
          </a:prstGeom>
        </p:spPr>
      </p:pic>
      <p:sp>
        <p:nvSpPr>
          <p:cNvPr id="22" name="Shape 17"/>
          <p:cNvSpPr/>
          <p:nvPr/>
        </p:nvSpPr>
        <p:spPr>
          <a:xfrm>
            <a:off x="7364492" y="4516874"/>
            <a:ext cx="273368" cy="273368"/>
          </a:xfrm>
          <a:prstGeom prst="roundRect">
            <a:avLst>
              <a:gd name="adj" fmla="val 66668"/>
            </a:avLst>
          </a:prstGeom>
          <a:solidFill>
            <a:srgbClr val="D4E9F7"/>
          </a:solidFill>
          <a:ln w="7620">
            <a:solidFill>
              <a:srgbClr val="BACFDD"/>
            </a:solidFill>
            <a:prstDash val="solid"/>
          </a:ln>
        </p:spPr>
      </p:sp>
      <p:sp>
        <p:nvSpPr>
          <p:cNvPr id="23" name="Text 18"/>
          <p:cNvSpPr/>
          <p:nvPr/>
        </p:nvSpPr>
        <p:spPr>
          <a:xfrm>
            <a:off x="7405271" y="4533662"/>
            <a:ext cx="191810" cy="239792"/>
          </a:xfrm>
          <a:prstGeom prst="rect">
            <a:avLst/>
          </a:prstGeom>
          <a:noFill/>
          <a:ln/>
        </p:spPr>
        <p:txBody>
          <a:bodyPr wrap="none" lIns="0" tIns="0" rIns="0" bIns="0" rtlCol="0" anchor="t"/>
          <a:lstStyle/>
          <a:p>
            <a:pPr algn="ctr" indent="0" marL="0">
              <a:lnSpc>
                <a:spcPts val="1500"/>
              </a:lnSpc>
              <a:buNone/>
            </a:pPr>
            <a:r>
              <a:rPr lang="en-US" sz="1500" b="1" dirty="0">
                <a:solidFill>
                  <a:srgbClr val="384653"/>
                </a:solidFill>
                <a:latin typeface="Barlow Bold" pitchFamily="34" charset="0"/>
                <a:ea typeface="Barlow Bold" pitchFamily="34" charset="-122"/>
                <a:cs typeface="Barlow Bold" pitchFamily="34" charset="-120"/>
              </a:rPr>
              <a:t>4</a:t>
            </a:r>
            <a:endParaRPr lang="en-US" sz="1500" dirty="0"/>
          </a:p>
        </p:txBody>
      </p:sp>
      <p:sp>
        <p:nvSpPr>
          <p:cNvPr id="24" name="Text 19"/>
          <p:cNvSpPr/>
          <p:nvPr/>
        </p:nvSpPr>
        <p:spPr>
          <a:xfrm>
            <a:off x="7716798" y="4539615"/>
            <a:ext cx="2133719" cy="239673"/>
          </a:xfrm>
          <a:prstGeom prst="rect">
            <a:avLst/>
          </a:prstGeom>
          <a:noFill/>
          <a:ln/>
        </p:spPr>
        <p:txBody>
          <a:bodyPr wrap="none" lIns="0" tIns="0" rIns="0" bIns="0" rtlCol="0" anchor="t"/>
          <a:lstStyle/>
          <a:p>
            <a:pPr algn="l" indent="0" marL="0">
              <a:lnSpc>
                <a:spcPts val="1850"/>
              </a:lnSpc>
              <a:buNone/>
            </a:pPr>
            <a:r>
              <a:rPr lang="en-US" sz="1500" b="1" dirty="0">
                <a:solidFill>
                  <a:srgbClr val="384653"/>
                </a:solidFill>
                <a:latin typeface="Barlow Bold" pitchFamily="34" charset="0"/>
                <a:ea typeface="Barlow Bold" pitchFamily="34" charset="-122"/>
                <a:cs typeface="Barlow Bold" pitchFamily="34" charset="-120"/>
              </a:rPr>
              <a:t>Reduce Monthly Volatility</a:t>
            </a:r>
            <a:endParaRPr lang="en-US" sz="1500" dirty="0"/>
          </a:p>
        </p:txBody>
      </p:sp>
      <p:sp>
        <p:nvSpPr>
          <p:cNvPr id="25" name="Text 20"/>
          <p:cNvSpPr/>
          <p:nvPr/>
        </p:nvSpPr>
        <p:spPr>
          <a:xfrm>
            <a:off x="7716798" y="4826556"/>
            <a:ext cx="6259473" cy="160258"/>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384653"/>
                </a:solidFill>
                <a:latin typeface="Montserrat" pitchFamily="34" charset="0"/>
                <a:ea typeface="Montserrat" pitchFamily="34" charset="-122"/>
                <a:cs typeface="Montserrat" pitchFamily="34" charset="-120"/>
              </a:rPr>
              <a:t>Review inventory timing, seasonality, and promotional planning.</a:t>
            </a:r>
            <a:endParaRPr lang="en-US" sz="950" dirty="0"/>
          </a:p>
        </p:txBody>
      </p:sp>
      <p:sp>
        <p:nvSpPr>
          <p:cNvPr id="26" name="Text 21"/>
          <p:cNvSpPr/>
          <p:nvPr/>
        </p:nvSpPr>
        <p:spPr>
          <a:xfrm>
            <a:off x="7716798" y="5014436"/>
            <a:ext cx="6259473" cy="320516"/>
          </a:xfrm>
          <a:prstGeom prst="rect">
            <a:avLst/>
          </a:prstGeom>
          <a:noFill/>
          <a:ln/>
        </p:spPr>
        <p:txBody>
          <a:bodyPr wrap="square" lIns="0" tIns="0" rIns="0" bIns="0" rtlCol="0" anchor="t"/>
          <a:lstStyle/>
          <a:p>
            <a:pPr algn="l" marL="342900" indent="-342900">
              <a:lnSpc>
                <a:spcPts val="1250"/>
              </a:lnSpc>
              <a:buSzPct val="100000"/>
              <a:buChar char="•"/>
            </a:pPr>
            <a:r>
              <a:rPr lang="en-US" sz="950" dirty="0">
                <a:solidFill>
                  <a:srgbClr val="384653"/>
                </a:solidFill>
                <a:latin typeface="Montserrat" pitchFamily="34" charset="0"/>
                <a:ea typeface="Montserrat" pitchFamily="34" charset="-122"/>
                <a:cs typeface="Montserrat" pitchFamily="34" charset="-120"/>
              </a:rPr>
              <a:t>Aim for smoother, more predictable performance throughout the year to ensure consistent revenue streams.</a:t>
            </a:r>
            <a:endParaRPr lang="en-US" sz="950" dirty="0"/>
          </a:p>
        </p:txBody>
      </p:sp>
      <p:pic>
        <p:nvPicPr>
          <p:cNvPr id="27" name="Image 3" descr="preencoded.png">    </p:cNvPr>
          <p:cNvPicPr>
            <a:picLocks noChangeAspect="1"/>
          </p:cNvPicPr>
          <p:nvPr/>
        </p:nvPicPr>
        <p:blipFill>
          <a:blip r:embed="rId4"/>
          <a:stretch>
            <a:fillRect/>
          </a:stretch>
        </p:blipFill>
        <p:spPr>
          <a:xfrm>
            <a:off x="7716798" y="5423773"/>
            <a:ext cx="4068604" cy="226897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2026-01-19T18:09:28Z</dcterms:created>
  <dcterms:modified xsi:type="dcterms:W3CDTF">2026-01-19T18:09:28Z</dcterms:modified>
</cp:coreProperties>
</file>